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urd" charset="1" panose="00000500000000000000"/>
      <p:regular r:id="rId15"/>
    </p:embeddedFont>
    <p:embeddedFont>
      <p:font typeface="DM Sans" charset="1" panose="00000000000000000000"/>
      <p:regular r:id="rId16"/>
    </p:embeddedFont>
    <p:embeddedFont>
      <p:font typeface="Nourd Semi-Bold" charset="1" panose="00000700000000000000"/>
      <p:regular r:id="rId17"/>
    </p:embeddedFont>
    <p:embeddedFont>
      <p:font typeface="Nourd Bold" charset="1" panose="00000800000000000000"/>
      <p:regular r:id="rId18"/>
    </p:embeddedFont>
    <p:embeddedFont>
      <p:font typeface="Canva Sans" charset="1" panose="020B0503030501040103"/>
      <p:regular r:id="rId19"/>
    </p:embeddedFon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Canva Sans Bold" charset="1" panose="020B0803030501040103"/>
      <p:regular r:id="rId22"/>
    </p:embeddedFont>
    <p:embeddedFont>
      <p:font typeface="Nunito Heavy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o2Mkz6Bg.mp4" Type="http://schemas.openxmlformats.org/officeDocument/2006/relationships/video"/><Relationship Id="rId4" Target="../media/VAGo2Mkz6Bg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5.png" Type="http://schemas.openxmlformats.org/officeDocument/2006/relationships/image"/><Relationship Id="rId13" Target="../media/image20.png" Type="http://schemas.openxmlformats.org/officeDocument/2006/relationships/image"/><Relationship Id="rId14" Target="../media/image4.pn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17" Target="../media/image23.png" Type="http://schemas.openxmlformats.org/officeDocument/2006/relationships/image"/><Relationship Id="rId18" Target="../media/image24.svg" Type="http://schemas.openxmlformats.org/officeDocument/2006/relationships/image"/><Relationship Id="rId19" Target="../media/image25.png" Type="http://schemas.openxmlformats.org/officeDocument/2006/relationships/image"/><Relationship Id="rId2" Target="../media/image10.png" Type="http://schemas.openxmlformats.org/officeDocument/2006/relationships/image"/><Relationship Id="rId20" Target="../media/image26.sv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3639" y="2183936"/>
            <a:ext cx="7482226" cy="426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5"/>
              </a:lnSpc>
            </a:pPr>
            <a:r>
              <a:rPr lang="en-US" sz="18500" spc="-962">
                <a:solidFill>
                  <a:srgbClr val="2E2E2E"/>
                </a:solidFill>
                <a:latin typeface="Nourd"/>
                <a:ea typeface="Nourd"/>
                <a:cs typeface="Nourd"/>
                <a:sym typeface="Nourd"/>
              </a:rPr>
              <a:t>Code Genie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02120" y="6692021"/>
            <a:ext cx="5605265" cy="821674"/>
            <a:chOff x="0" y="0"/>
            <a:chExt cx="1476284" cy="2164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6284" cy="216408"/>
            </a:xfrm>
            <a:custGeom>
              <a:avLst/>
              <a:gdLst/>
              <a:ahLst/>
              <a:cxnLst/>
              <a:rect r="r" b="b" t="t" l="l"/>
              <a:pathLst>
                <a:path h="216408" w="1476284">
                  <a:moveTo>
                    <a:pt x="108204" y="0"/>
                  </a:moveTo>
                  <a:lnTo>
                    <a:pt x="1368080" y="0"/>
                  </a:lnTo>
                  <a:cubicBezTo>
                    <a:pt x="1396777" y="0"/>
                    <a:pt x="1424299" y="11400"/>
                    <a:pt x="1444591" y="31692"/>
                  </a:cubicBezTo>
                  <a:cubicBezTo>
                    <a:pt x="1464884" y="51984"/>
                    <a:pt x="1476284" y="79507"/>
                    <a:pt x="1476284" y="108204"/>
                  </a:cubicBezTo>
                  <a:lnTo>
                    <a:pt x="1476284" y="108204"/>
                  </a:lnTo>
                  <a:cubicBezTo>
                    <a:pt x="1476284" y="136901"/>
                    <a:pt x="1464884" y="164424"/>
                    <a:pt x="1444591" y="184716"/>
                  </a:cubicBezTo>
                  <a:cubicBezTo>
                    <a:pt x="1424299" y="205008"/>
                    <a:pt x="1396777" y="216408"/>
                    <a:pt x="1368080" y="216408"/>
                  </a:cubicBezTo>
                  <a:lnTo>
                    <a:pt x="108204" y="216408"/>
                  </a:lnTo>
                  <a:cubicBezTo>
                    <a:pt x="79507" y="216408"/>
                    <a:pt x="51984" y="205008"/>
                    <a:pt x="31692" y="184716"/>
                  </a:cubicBezTo>
                  <a:cubicBezTo>
                    <a:pt x="11400" y="164424"/>
                    <a:pt x="0" y="136901"/>
                    <a:pt x="0" y="108204"/>
                  </a:cubicBezTo>
                  <a:lnTo>
                    <a:pt x="0" y="108204"/>
                  </a:lnTo>
                  <a:cubicBezTo>
                    <a:pt x="0" y="79507"/>
                    <a:pt x="11400" y="51984"/>
                    <a:pt x="31692" y="31692"/>
                  </a:cubicBezTo>
                  <a:cubicBezTo>
                    <a:pt x="51984" y="11400"/>
                    <a:pt x="79507" y="0"/>
                    <a:pt x="108204" y="0"/>
                  </a:cubicBezTo>
                  <a:close/>
                </a:path>
              </a:pathLst>
            </a:custGeom>
            <a:solidFill>
              <a:srgbClr val="A58CF3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76284" cy="254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10926" y="4699647"/>
            <a:ext cx="13157646" cy="11248027"/>
            <a:chOff x="0" y="0"/>
            <a:chExt cx="583799" cy="4990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3799" cy="499070"/>
            </a:xfrm>
            <a:custGeom>
              <a:avLst/>
              <a:gdLst/>
              <a:ahLst/>
              <a:cxnLst/>
              <a:rect r="r" b="b" t="t" l="l"/>
              <a:pathLst>
                <a:path h="499070" w="583799">
                  <a:moveTo>
                    <a:pt x="291899" y="0"/>
                  </a:moveTo>
                  <a:cubicBezTo>
                    <a:pt x="130688" y="0"/>
                    <a:pt x="0" y="111721"/>
                    <a:pt x="0" y="249535"/>
                  </a:cubicBezTo>
                  <a:cubicBezTo>
                    <a:pt x="0" y="387349"/>
                    <a:pt x="130688" y="499070"/>
                    <a:pt x="291899" y="499070"/>
                  </a:cubicBezTo>
                  <a:cubicBezTo>
                    <a:pt x="453111" y="499070"/>
                    <a:pt x="583799" y="387349"/>
                    <a:pt x="583799" y="249535"/>
                  </a:cubicBezTo>
                  <a:cubicBezTo>
                    <a:pt x="583799" y="111721"/>
                    <a:pt x="453111" y="0"/>
                    <a:pt x="291899" y="0"/>
                  </a:cubicBezTo>
                  <a:close/>
                </a:path>
              </a:pathLst>
            </a:custGeom>
            <a:solidFill>
              <a:srgbClr val="A58C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4731" y="18213"/>
              <a:ext cx="474337" cy="434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095814" y="5545090"/>
            <a:ext cx="1987870" cy="1557767"/>
          </a:xfrm>
          <a:custGeom>
            <a:avLst/>
            <a:gdLst/>
            <a:ahLst/>
            <a:cxnLst/>
            <a:rect r="r" b="b" t="t" l="l"/>
            <a:pathLst>
              <a:path h="1557767" w="1987870">
                <a:moveTo>
                  <a:pt x="0" y="0"/>
                </a:moveTo>
                <a:lnTo>
                  <a:pt x="1987870" y="0"/>
                </a:lnTo>
                <a:lnTo>
                  <a:pt x="1987870" y="1557768"/>
                </a:lnTo>
                <a:lnTo>
                  <a:pt x="0" y="1557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79082" y="7954073"/>
            <a:ext cx="1070119" cy="1182763"/>
          </a:xfrm>
          <a:custGeom>
            <a:avLst/>
            <a:gdLst/>
            <a:ahLst/>
            <a:cxnLst/>
            <a:rect r="r" b="b" t="t" l="l"/>
            <a:pathLst>
              <a:path h="1182763" w="1070119">
                <a:moveTo>
                  <a:pt x="0" y="0"/>
                </a:moveTo>
                <a:lnTo>
                  <a:pt x="1070118" y="0"/>
                </a:lnTo>
                <a:lnTo>
                  <a:pt x="1070118" y="1182763"/>
                </a:lnTo>
                <a:lnTo>
                  <a:pt x="0" y="118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7266" y="6794973"/>
            <a:ext cx="5474972" cy="55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8"/>
              </a:lnSpc>
              <a:spcBef>
                <a:spcPct val="0"/>
              </a:spcBef>
            </a:pPr>
            <a:r>
              <a:rPr lang="en-US" sz="3312" spc="-49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AI Powered coding assistant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15400"/>
            <a:ext cx="2513636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99" spc="-98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Palak Jain</a:t>
            </a:r>
          </a:p>
          <a:p>
            <a:pPr algn="l">
              <a:lnSpc>
                <a:spcPts val="3479"/>
              </a:lnSpc>
            </a:pPr>
            <a:r>
              <a:rPr lang="en-US" sz="2899" spc="-98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G-335</a:t>
            </a:r>
          </a:p>
          <a:p>
            <a:pPr algn="l">
              <a:lnSpc>
                <a:spcPts val="34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321617"/>
            <a:ext cx="251363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spc="-170" b="true">
                <a:solidFill>
                  <a:srgbClr val="2E2E2E"/>
                </a:solidFill>
                <a:latin typeface="Nourd Semi-Bold"/>
                <a:ea typeface="Nourd Semi-Bold"/>
                <a:cs typeface="Nourd Semi-Bold"/>
                <a:sym typeface="Nourd Semi-Bold"/>
              </a:rPr>
              <a:t>Presented By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93033" y="943321"/>
            <a:ext cx="2977084" cy="23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16"/>
              </a:lnSpc>
            </a:pPr>
            <a:r>
              <a:rPr lang="en-US" sz="1600" spc="216">
                <a:solidFill>
                  <a:srgbClr val="2E2E2E"/>
                </a:solidFill>
                <a:latin typeface="Nourd"/>
                <a:ea typeface="Nourd"/>
                <a:cs typeface="Nourd"/>
                <a:sym typeface="Nourd"/>
              </a:rPr>
              <a:t>PRESENTATION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510926" y="3149076"/>
            <a:ext cx="2879978" cy="2396015"/>
          </a:xfrm>
          <a:custGeom>
            <a:avLst/>
            <a:gdLst/>
            <a:ahLst/>
            <a:cxnLst/>
            <a:rect r="r" b="b" t="t" l="l"/>
            <a:pathLst>
              <a:path h="2396015" w="2879978">
                <a:moveTo>
                  <a:pt x="0" y="0"/>
                </a:moveTo>
                <a:lnTo>
                  <a:pt x="2879978" y="0"/>
                </a:lnTo>
                <a:lnTo>
                  <a:pt x="2879978" y="2396014"/>
                </a:lnTo>
                <a:lnTo>
                  <a:pt x="0" y="2396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79082" y="1554165"/>
            <a:ext cx="2753892" cy="1909957"/>
          </a:xfrm>
          <a:custGeom>
            <a:avLst/>
            <a:gdLst/>
            <a:ahLst/>
            <a:cxnLst/>
            <a:rect r="r" b="b" t="t" l="l"/>
            <a:pathLst>
              <a:path h="1909957" w="2753892">
                <a:moveTo>
                  <a:pt x="0" y="0"/>
                </a:moveTo>
                <a:lnTo>
                  <a:pt x="2753891" y="0"/>
                </a:lnTo>
                <a:lnTo>
                  <a:pt x="2753891" y="1909958"/>
                </a:lnTo>
                <a:lnTo>
                  <a:pt x="0" y="1909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flipV="true">
            <a:off x="11886813" y="2846049"/>
            <a:ext cx="1036632" cy="618074"/>
          </a:xfrm>
          <a:prstGeom prst="line">
            <a:avLst/>
          </a:prstGeom>
          <a:ln cap="flat" w="1619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11845351" y="3533663"/>
            <a:ext cx="972449" cy="647522"/>
          </a:xfrm>
          <a:prstGeom prst="line">
            <a:avLst/>
          </a:prstGeom>
          <a:ln cap="flat" w="1619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955042" y="6015100"/>
            <a:ext cx="2431596" cy="2701773"/>
          </a:xfrm>
          <a:custGeom>
            <a:avLst/>
            <a:gdLst/>
            <a:ahLst/>
            <a:cxnLst/>
            <a:rect r="r" b="b" t="t" l="l"/>
            <a:pathLst>
              <a:path h="2701773" w="2431596">
                <a:moveTo>
                  <a:pt x="0" y="0"/>
                </a:moveTo>
                <a:lnTo>
                  <a:pt x="2431595" y="0"/>
                </a:lnTo>
                <a:lnTo>
                  <a:pt x="2431595" y="2701773"/>
                </a:lnTo>
                <a:lnTo>
                  <a:pt x="0" y="2701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138" y="1858578"/>
            <a:ext cx="8624783" cy="8428422"/>
          </a:xfrm>
          <a:custGeom>
            <a:avLst/>
            <a:gdLst/>
            <a:ahLst/>
            <a:cxnLst/>
            <a:rect r="r" b="b" t="t" l="l"/>
            <a:pathLst>
              <a:path h="8428422" w="8624783">
                <a:moveTo>
                  <a:pt x="0" y="0"/>
                </a:moveTo>
                <a:lnTo>
                  <a:pt x="8624784" y="0"/>
                </a:lnTo>
                <a:lnTo>
                  <a:pt x="8624784" y="8428422"/>
                </a:lnTo>
                <a:lnTo>
                  <a:pt x="0" y="8428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41308">
            <a:off x="4569748" y="6338503"/>
            <a:ext cx="3054038" cy="2683736"/>
          </a:xfrm>
          <a:custGeom>
            <a:avLst/>
            <a:gdLst/>
            <a:ahLst/>
            <a:cxnLst/>
            <a:rect r="r" b="b" t="t" l="l"/>
            <a:pathLst>
              <a:path h="2683736" w="3054038">
                <a:moveTo>
                  <a:pt x="0" y="0"/>
                </a:moveTo>
                <a:lnTo>
                  <a:pt x="3054038" y="0"/>
                </a:lnTo>
                <a:lnTo>
                  <a:pt x="3054038" y="2683736"/>
                </a:lnTo>
                <a:lnTo>
                  <a:pt x="0" y="2683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93517" y="3663052"/>
            <a:ext cx="856578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E2657"/>
                </a:solidFill>
                <a:latin typeface="DM Sans"/>
                <a:ea typeface="DM Sans"/>
                <a:cs typeface="DM Sans"/>
                <a:sym typeface="DM Sans"/>
              </a:rPr>
              <a:t>fully functional vs code extension using deepseek coder model locally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93517" y="5076825"/>
            <a:ext cx="316314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E2657"/>
                </a:solidFill>
                <a:latin typeface="DM Sans"/>
                <a:ea typeface="DM Sans"/>
                <a:cs typeface="DM Sans"/>
                <a:sym typeface="DM Sans"/>
              </a:rPr>
              <a:t>Demo includes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7883" y="914121"/>
            <a:ext cx="2901140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5"/>
              </a:lnSpc>
            </a:pPr>
            <a:r>
              <a:rPr lang="en-US" b="true" sz="1700" spc="204">
                <a:solidFill>
                  <a:srgbClr val="2E2E2E"/>
                </a:solidFill>
                <a:latin typeface="Nourd Bold"/>
                <a:ea typeface="Nourd Bold"/>
                <a:cs typeface="Nourd Bold"/>
                <a:sym typeface="Nourd Bold"/>
              </a:rPr>
              <a:t>CODE GENIE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99381" y="1944303"/>
            <a:ext cx="10082373" cy="125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7"/>
              </a:lnSpc>
            </a:pPr>
            <a:r>
              <a:rPr lang="en-US" sz="8834">
                <a:solidFill>
                  <a:srgbClr val="2E2E2E"/>
                </a:solidFill>
                <a:latin typeface="Nourd"/>
                <a:ea typeface="Nourd"/>
                <a:cs typeface="Nourd"/>
                <a:sym typeface="Nourd"/>
              </a:rPr>
              <a:t>Working Prototype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39509" y="6104633"/>
            <a:ext cx="480105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 suggestion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 complete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fill in the middle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optimization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debugging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28700" y="4192430"/>
            <a:ext cx="3722013" cy="1070079"/>
          </a:xfrm>
          <a:custGeom>
            <a:avLst/>
            <a:gdLst/>
            <a:ahLst/>
            <a:cxnLst/>
            <a:rect r="r" b="b" t="t" l="l"/>
            <a:pathLst>
              <a:path h="1070079" w="3722013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431555" y="1505747"/>
            <a:ext cx="2988723" cy="3673200"/>
            <a:chOff x="0" y="0"/>
            <a:chExt cx="2779314" cy="34158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5182" y="1695788"/>
            <a:ext cx="3121468" cy="732126"/>
          </a:xfrm>
          <a:custGeom>
            <a:avLst/>
            <a:gdLst/>
            <a:ahLst/>
            <a:cxnLst/>
            <a:rect r="r" b="b" t="t" l="l"/>
            <a:pathLst>
              <a:path h="732126" w="3121468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5182" y="2583975"/>
            <a:ext cx="3191316" cy="160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2000" spc="84" b="true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Language: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TypeScript</a:t>
            </a:r>
          </a:p>
          <a:p>
            <a:pPr algn="l">
              <a:lnSpc>
                <a:spcPts val="2560"/>
              </a:lnSpc>
            </a:pPr>
            <a:r>
              <a:rPr lang="en-US" sz="2000" spc="84" b="true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Framework: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VS Code Extension API</a:t>
            </a:r>
          </a:p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b="true" sz="2000" spc="8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 Components: 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HTML, CSS, React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5392" y="1767277"/>
            <a:ext cx="2270897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000">
                <a:solidFill>
                  <a:srgbClr val="1025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5084343" y="4192430"/>
            <a:ext cx="3722013" cy="1070079"/>
          </a:xfrm>
          <a:custGeom>
            <a:avLst/>
            <a:gdLst/>
            <a:ahLst/>
            <a:cxnLst/>
            <a:rect r="r" b="b" t="t" l="l"/>
            <a:pathLst>
              <a:path h="1070079" w="3722013">
                <a:moveTo>
                  <a:pt x="0" y="0"/>
                </a:moveTo>
                <a:lnTo>
                  <a:pt x="3722012" y="0"/>
                </a:lnTo>
                <a:lnTo>
                  <a:pt x="3722012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5487198" y="1505747"/>
            <a:ext cx="2988723" cy="3673200"/>
            <a:chOff x="0" y="0"/>
            <a:chExt cx="2779314" cy="34158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420825" y="1695788"/>
            <a:ext cx="3121468" cy="732126"/>
          </a:xfrm>
          <a:custGeom>
            <a:avLst/>
            <a:gdLst/>
            <a:ahLst/>
            <a:cxnLst/>
            <a:rect r="r" b="b" t="t" l="l"/>
            <a:pathLst>
              <a:path h="732126" w="3121468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615848" y="2583975"/>
            <a:ext cx="2759818" cy="160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2000" spc="84" b="true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DeepSeek-Coder: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LLM</a:t>
            </a:r>
          </a:p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b="true" sz="2000" spc="8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GPU Acceleration: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CUDA (to leverage RTX 4090 GPU)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1028700" y="7759152"/>
            <a:ext cx="3722013" cy="1070079"/>
          </a:xfrm>
          <a:custGeom>
            <a:avLst/>
            <a:gdLst/>
            <a:ahLst/>
            <a:cxnLst/>
            <a:rect r="r" b="b" t="t" l="l"/>
            <a:pathLst>
              <a:path h="1070079" w="3722013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5400000">
            <a:off x="1431555" y="5072469"/>
            <a:ext cx="2988723" cy="3673200"/>
            <a:chOff x="0" y="0"/>
            <a:chExt cx="2779314" cy="34158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65182" y="5262509"/>
            <a:ext cx="3121468" cy="732126"/>
          </a:xfrm>
          <a:custGeom>
            <a:avLst/>
            <a:gdLst/>
            <a:ahLst/>
            <a:cxnLst/>
            <a:rect r="r" b="b" t="t" l="l"/>
            <a:pathLst>
              <a:path h="732126" w="3121468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09797" y="5976295"/>
            <a:ext cx="3046701" cy="225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2000" spc="84" b="true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Hosting: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Flask or FastAPI</a:t>
            </a:r>
          </a:p>
          <a:p>
            <a:pPr algn="l">
              <a:lnSpc>
                <a:spcPts val="2560"/>
              </a:lnSpc>
            </a:pPr>
            <a:r>
              <a:rPr lang="en-US" sz="2000" spc="84" b="true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Framework: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VS Code Extension API</a:t>
            </a:r>
          </a:p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b="true" sz="2000" spc="8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Integration: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RESTful API or WebSocket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66054" y="5286852"/>
            <a:ext cx="2189573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000">
                <a:solidFill>
                  <a:srgbClr val="1025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5084343" y="7759152"/>
            <a:ext cx="3722013" cy="1070079"/>
          </a:xfrm>
          <a:custGeom>
            <a:avLst/>
            <a:gdLst/>
            <a:ahLst/>
            <a:cxnLst/>
            <a:rect r="r" b="b" t="t" l="l"/>
            <a:pathLst>
              <a:path h="1070079" w="3722013">
                <a:moveTo>
                  <a:pt x="0" y="0"/>
                </a:moveTo>
                <a:lnTo>
                  <a:pt x="3722012" y="0"/>
                </a:lnTo>
                <a:lnTo>
                  <a:pt x="3722012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5400000">
            <a:off x="5487198" y="5072469"/>
            <a:ext cx="2988723" cy="3673200"/>
            <a:chOff x="0" y="0"/>
            <a:chExt cx="2779314" cy="34158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420825" y="5262509"/>
            <a:ext cx="3121468" cy="732126"/>
          </a:xfrm>
          <a:custGeom>
            <a:avLst/>
            <a:gdLst/>
            <a:ahLst/>
            <a:cxnLst/>
            <a:rect r="r" b="b" t="t" l="l"/>
            <a:pathLst>
              <a:path h="732126" w="3121468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491535" y="5956812"/>
            <a:ext cx="3184966" cy="225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2000" spc="84" b="true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Packaging: 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vsce Marketplace </a:t>
            </a:r>
            <a:r>
              <a:rPr lang="en-US" sz="2000" spc="84" b="true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Publishing: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Visual Studio Code Marketplace</a:t>
            </a:r>
          </a:p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b="true" sz="2000" spc="84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Version Control: </a:t>
            </a:r>
            <a:r>
              <a:rPr lang="en-US" sz="2000" spc="84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Git &amp; GitHub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5182" y="404889"/>
            <a:ext cx="7107356" cy="86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73"/>
              </a:lnSpc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TECHSTACK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00866" y="1727272"/>
            <a:ext cx="3897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025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39345" y="5376809"/>
            <a:ext cx="261200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1025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80255" y="255398"/>
            <a:ext cx="6228096" cy="175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b="true" sz="5052" spc="30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TRIED &amp; TESTED LLMS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0" y="-79283"/>
            <a:ext cx="746408" cy="10366283"/>
            <a:chOff x="0" y="0"/>
            <a:chExt cx="196585" cy="273021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6585" cy="2730214"/>
            </a:xfrm>
            <a:custGeom>
              <a:avLst/>
              <a:gdLst/>
              <a:ahLst/>
              <a:cxnLst/>
              <a:rect r="r" b="b" t="t" l="l"/>
              <a:pathLst>
                <a:path h="2730214" w="196585">
                  <a:moveTo>
                    <a:pt x="0" y="0"/>
                  </a:moveTo>
                  <a:lnTo>
                    <a:pt x="196585" y="0"/>
                  </a:lnTo>
                  <a:lnTo>
                    <a:pt x="196585" y="2730214"/>
                  </a:lnTo>
                  <a:lnTo>
                    <a:pt x="0" y="2730214"/>
                  </a:lnTo>
                  <a:close/>
                </a:path>
              </a:pathLst>
            </a:custGeom>
            <a:solidFill>
              <a:srgbClr val="B49C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196585" cy="2730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168598" y="8652271"/>
            <a:ext cx="1394911" cy="1212057"/>
          </a:xfrm>
          <a:custGeom>
            <a:avLst/>
            <a:gdLst/>
            <a:ahLst/>
            <a:cxnLst/>
            <a:rect r="r" b="b" t="t" l="l"/>
            <a:pathLst>
              <a:path h="1212057" w="1394911">
                <a:moveTo>
                  <a:pt x="0" y="0"/>
                </a:moveTo>
                <a:lnTo>
                  <a:pt x="1394911" y="0"/>
                </a:lnTo>
                <a:lnTo>
                  <a:pt x="1394911" y="1212058"/>
                </a:lnTo>
                <a:lnTo>
                  <a:pt x="0" y="1212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960840" y="8829230"/>
            <a:ext cx="1384668" cy="960334"/>
          </a:xfrm>
          <a:custGeom>
            <a:avLst/>
            <a:gdLst/>
            <a:ahLst/>
            <a:cxnLst/>
            <a:rect r="r" b="b" t="t" l="l"/>
            <a:pathLst>
              <a:path h="960334" w="1384668">
                <a:moveTo>
                  <a:pt x="0" y="0"/>
                </a:moveTo>
                <a:lnTo>
                  <a:pt x="1384668" y="0"/>
                </a:lnTo>
                <a:lnTo>
                  <a:pt x="1384668" y="960335"/>
                </a:lnTo>
                <a:lnTo>
                  <a:pt x="0" y="9603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420825" y="8829230"/>
            <a:ext cx="1137539" cy="960334"/>
          </a:xfrm>
          <a:custGeom>
            <a:avLst/>
            <a:gdLst/>
            <a:ahLst/>
            <a:cxnLst/>
            <a:rect r="r" b="b" t="t" l="l"/>
            <a:pathLst>
              <a:path h="960334" w="1137539">
                <a:moveTo>
                  <a:pt x="0" y="0"/>
                </a:moveTo>
                <a:lnTo>
                  <a:pt x="1137539" y="0"/>
                </a:lnTo>
                <a:lnTo>
                  <a:pt x="1137539" y="960335"/>
                </a:lnTo>
                <a:lnTo>
                  <a:pt x="0" y="9603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981559" y="8755855"/>
            <a:ext cx="1394106" cy="1159835"/>
          </a:xfrm>
          <a:custGeom>
            <a:avLst/>
            <a:gdLst/>
            <a:ahLst/>
            <a:cxnLst/>
            <a:rect r="r" b="b" t="t" l="l"/>
            <a:pathLst>
              <a:path h="1159835" w="1394106">
                <a:moveTo>
                  <a:pt x="0" y="0"/>
                </a:moveTo>
                <a:lnTo>
                  <a:pt x="1394106" y="0"/>
                </a:lnTo>
                <a:lnTo>
                  <a:pt x="1394106" y="1159835"/>
                </a:lnTo>
                <a:lnTo>
                  <a:pt x="0" y="11598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10800000">
            <a:off x="11227046" y="3880200"/>
            <a:ext cx="5984107" cy="688265"/>
          </a:xfrm>
          <a:custGeom>
            <a:avLst/>
            <a:gdLst/>
            <a:ahLst/>
            <a:cxnLst/>
            <a:rect r="r" b="b" t="t" l="l"/>
            <a:pathLst>
              <a:path h="688265" w="5984107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1046329" y="2804352"/>
            <a:ext cx="6277688" cy="1372469"/>
            <a:chOff x="0" y="0"/>
            <a:chExt cx="9504788" cy="207799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9504788" cy="2106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1227046" y="2766691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false" flipV="false" rot="-10800000">
            <a:off x="11838899" y="6061236"/>
            <a:ext cx="5984107" cy="688265"/>
          </a:xfrm>
          <a:custGeom>
            <a:avLst/>
            <a:gdLst/>
            <a:ahLst/>
            <a:cxnLst/>
            <a:rect r="r" b="b" t="t" l="l"/>
            <a:pathLst>
              <a:path h="688265" w="5984107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1658182" y="4985388"/>
            <a:ext cx="6277688" cy="1372469"/>
            <a:chOff x="0" y="0"/>
            <a:chExt cx="9504788" cy="207799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9504788" cy="2106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1838899" y="4947727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9" id="49"/>
          <p:cNvGrpSpPr/>
          <p:nvPr/>
        </p:nvGrpSpPr>
        <p:grpSpPr>
          <a:xfrm rot="0">
            <a:off x="11080255" y="7339853"/>
            <a:ext cx="6277688" cy="1372469"/>
            <a:chOff x="0" y="0"/>
            <a:chExt cx="9504788" cy="207799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9504788" cy="2106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11260973" y="7302193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5" y="0"/>
                </a:lnTo>
                <a:lnTo>
                  <a:pt x="1107225" y="1029719"/>
                </a:lnTo>
                <a:lnTo>
                  <a:pt x="0" y="102971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3" id="53"/>
          <p:cNvSpPr txBox="true"/>
          <p:nvPr/>
        </p:nvSpPr>
        <p:spPr>
          <a:xfrm rot="0">
            <a:off x="12392512" y="3031255"/>
            <a:ext cx="4681927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b="true" sz="240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DeepSeek Coder (1.3 Billion base and instruct models)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033989" y="5189246"/>
            <a:ext cx="4225311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b="true" sz="240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StarCoder (15.8 Billion parameters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456062" y="7543711"/>
            <a:ext cx="4181779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2"/>
              </a:lnSpc>
              <a:spcBef>
                <a:spcPct val="0"/>
              </a:spcBef>
            </a:pPr>
            <a:r>
              <a:rPr lang="en-US" b="true" sz="240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 Llama (7 Billion Parameters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-10800000">
            <a:off x="11373836" y="8740897"/>
            <a:ext cx="5984107" cy="488457"/>
          </a:xfrm>
          <a:custGeom>
            <a:avLst/>
            <a:gdLst/>
            <a:ahLst/>
            <a:cxnLst/>
            <a:rect r="r" b="b" t="t" l="l"/>
            <a:pathLst>
              <a:path h="488457" w="5984107">
                <a:moveTo>
                  <a:pt x="0" y="0"/>
                </a:moveTo>
                <a:lnTo>
                  <a:pt x="5984107" y="0"/>
                </a:lnTo>
                <a:lnTo>
                  <a:pt x="5984107" y="488457"/>
                </a:lnTo>
                <a:lnTo>
                  <a:pt x="0" y="488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-25221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96455" y="6936484"/>
            <a:ext cx="81105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31356" y="6312473"/>
            <a:ext cx="641275" cy="837770"/>
          </a:xfrm>
          <a:custGeom>
            <a:avLst/>
            <a:gdLst/>
            <a:ahLst/>
            <a:cxnLst/>
            <a:rect r="r" b="b" t="t" l="l"/>
            <a:pathLst>
              <a:path h="837770" w="641275">
                <a:moveTo>
                  <a:pt x="0" y="0"/>
                </a:moveTo>
                <a:lnTo>
                  <a:pt x="641274" y="0"/>
                </a:lnTo>
                <a:lnTo>
                  <a:pt x="641274" y="837770"/>
                </a:lnTo>
                <a:lnTo>
                  <a:pt x="0" y="83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0637" y="7231750"/>
            <a:ext cx="1496455" cy="499972"/>
            <a:chOff x="0" y="0"/>
            <a:chExt cx="591628" cy="1976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1628" cy="197665"/>
            </a:xfrm>
            <a:custGeom>
              <a:avLst/>
              <a:gdLst/>
              <a:ahLst/>
              <a:cxnLst/>
              <a:rect r="r" b="b" t="t" l="l"/>
              <a:pathLst>
                <a:path h="197665" w="591628">
                  <a:moveTo>
                    <a:pt x="72429" y="0"/>
                  </a:moveTo>
                  <a:lnTo>
                    <a:pt x="519199" y="0"/>
                  </a:lnTo>
                  <a:cubicBezTo>
                    <a:pt x="538408" y="0"/>
                    <a:pt x="556831" y="7631"/>
                    <a:pt x="570414" y="21214"/>
                  </a:cubicBezTo>
                  <a:cubicBezTo>
                    <a:pt x="583997" y="34797"/>
                    <a:pt x="591628" y="53220"/>
                    <a:pt x="591628" y="72429"/>
                  </a:cubicBezTo>
                  <a:lnTo>
                    <a:pt x="591628" y="125236"/>
                  </a:lnTo>
                  <a:cubicBezTo>
                    <a:pt x="591628" y="165238"/>
                    <a:pt x="559200" y="197665"/>
                    <a:pt x="519199" y="197665"/>
                  </a:cubicBezTo>
                  <a:lnTo>
                    <a:pt x="72429" y="197665"/>
                  </a:lnTo>
                  <a:cubicBezTo>
                    <a:pt x="53220" y="197665"/>
                    <a:pt x="34797" y="190034"/>
                    <a:pt x="21214" y="176451"/>
                  </a:cubicBezTo>
                  <a:cubicBezTo>
                    <a:pt x="7631" y="162868"/>
                    <a:pt x="0" y="144446"/>
                    <a:pt x="0" y="125236"/>
                  </a:cubicBezTo>
                  <a:lnTo>
                    <a:pt x="0" y="72429"/>
                  </a:lnTo>
                  <a:cubicBezTo>
                    <a:pt x="0" y="32428"/>
                    <a:pt x="32428" y="0"/>
                    <a:pt x="72429" y="0"/>
                  </a:cubicBezTo>
                  <a:close/>
                </a:path>
              </a:pathLst>
            </a:custGeom>
            <a:solidFill>
              <a:srgbClr val="D1FE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1628" cy="235765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611"/>
                </a:lnSpc>
              </a:pPr>
              <a:r>
                <a:rPr lang="en-US" sz="186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35588" y="2954869"/>
            <a:ext cx="5717711" cy="6432167"/>
            <a:chOff x="0" y="0"/>
            <a:chExt cx="8149858" cy="9168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49858" cy="9168223"/>
            </a:xfrm>
            <a:custGeom>
              <a:avLst/>
              <a:gdLst/>
              <a:ahLst/>
              <a:cxnLst/>
              <a:rect r="r" b="b" t="t" l="l"/>
              <a:pathLst>
                <a:path h="9168223" w="8149858">
                  <a:moveTo>
                    <a:pt x="14894" y="0"/>
                  </a:moveTo>
                  <a:lnTo>
                    <a:pt x="8134964" y="0"/>
                  </a:lnTo>
                  <a:cubicBezTo>
                    <a:pt x="8143190" y="0"/>
                    <a:pt x="8149858" y="6668"/>
                    <a:pt x="8149858" y="14894"/>
                  </a:cubicBezTo>
                  <a:lnTo>
                    <a:pt x="8149858" y="9153328"/>
                  </a:lnTo>
                  <a:cubicBezTo>
                    <a:pt x="8149858" y="9161554"/>
                    <a:pt x="8143190" y="9168223"/>
                    <a:pt x="8134964" y="9168223"/>
                  </a:cubicBezTo>
                  <a:lnTo>
                    <a:pt x="14894" y="9168223"/>
                  </a:lnTo>
                  <a:cubicBezTo>
                    <a:pt x="6668" y="9168223"/>
                    <a:pt x="0" y="9161554"/>
                    <a:pt x="0" y="9153328"/>
                  </a:cubicBezTo>
                  <a:lnTo>
                    <a:pt x="0" y="14894"/>
                  </a:lnTo>
                  <a:cubicBezTo>
                    <a:pt x="0" y="6668"/>
                    <a:pt x="6668" y="0"/>
                    <a:pt x="1489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8149858" cy="9177747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476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031236" y="7241149"/>
            <a:ext cx="1782434" cy="163485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4031236" y="4496693"/>
            <a:ext cx="1782434" cy="207601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813670" y="4178589"/>
            <a:ext cx="2328920" cy="636209"/>
            <a:chOff x="0" y="0"/>
            <a:chExt cx="920745" cy="2515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codegenie.start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13670" y="8638715"/>
            <a:ext cx="2683871" cy="513130"/>
            <a:chOff x="0" y="0"/>
            <a:chExt cx="1061076" cy="2028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1076" cy="202867"/>
            </a:xfrm>
            <a:custGeom>
              <a:avLst/>
              <a:gdLst/>
              <a:ahLst/>
              <a:cxnLst/>
              <a:rect r="r" b="b" t="t" l="l"/>
              <a:pathLst>
                <a:path h="202867" w="1061076">
                  <a:moveTo>
                    <a:pt x="40385" y="0"/>
                  </a:moveTo>
                  <a:lnTo>
                    <a:pt x="1020692" y="0"/>
                  </a:lnTo>
                  <a:cubicBezTo>
                    <a:pt x="1031403" y="0"/>
                    <a:pt x="1041674" y="4255"/>
                    <a:pt x="1049248" y="11828"/>
                  </a:cubicBezTo>
                  <a:cubicBezTo>
                    <a:pt x="1056822" y="19402"/>
                    <a:pt x="1061076" y="29674"/>
                    <a:pt x="1061076" y="40385"/>
                  </a:cubicBezTo>
                  <a:lnTo>
                    <a:pt x="1061076" y="162483"/>
                  </a:lnTo>
                  <a:cubicBezTo>
                    <a:pt x="1061076" y="184787"/>
                    <a:pt x="1042996" y="202867"/>
                    <a:pt x="1020692" y="202867"/>
                  </a:cubicBezTo>
                  <a:lnTo>
                    <a:pt x="40385" y="202867"/>
                  </a:lnTo>
                  <a:cubicBezTo>
                    <a:pt x="18081" y="202867"/>
                    <a:pt x="0" y="184787"/>
                    <a:pt x="0" y="162483"/>
                  </a:cubicBezTo>
                  <a:lnTo>
                    <a:pt x="0" y="40385"/>
                  </a:lnTo>
                  <a:cubicBezTo>
                    <a:pt x="0" y="18081"/>
                    <a:pt x="18081" y="0"/>
                    <a:pt x="403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61076" cy="24096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codegenie.debugCode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874879" y="2700584"/>
            <a:ext cx="1622662" cy="514233"/>
            <a:chOff x="0" y="0"/>
            <a:chExt cx="1082572" cy="3430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2572" cy="343075"/>
            </a:xfrm>
            <a:custGeom>
              <a:avLst/>
              <a:gdLst/>
              <a:ahLst/>
              <a:cxnLst/>
              <a:rect r="r" b="b" t="t" l="l"/>
              <a:pathLst>
                <a:path h="343075" w="1082572">
                  <a:moveTo>
                    <a:pt x="66796" y="0"/>
                  </a:moveTo>
                  <a:lnTo>
                    <a:pt x="1015777" y="0"/>
                  </a:lnTo>
                  <a:cubicBezTo>
                    <a:pt x="1033492" y="0"/>
                    <a:pt x="1050482" y="7037"/>
                    <a:pt x="1063008" y="19564"/>
                  </a:cubicBezTo>
                  <a:cubicBezTo>
                    <a:pt x="1075535" y="32091"/>
                    <a:pt x="1082572" y="49080"/>
                    <a:pt x="1082572" y="66796"/>
                  </a:cubicBezTo>
                  <a:lnTo>
                    <a:pt x="1082572" y="276279"/>
                  </a:lnTo>
                  <a:cubicBezTo>
                    <a:pt x="1082572" y="293994"/>
                    <a:pt x="1075535" y="310984"/>
                    <a:pt x="1063008" y="323511"/>
                  </a:cubicBezTo>
                  <a:cubicBezTo>
                    <a:pt x="1050482" y="336037"/>
                    <a:pt x="1033492" y="343075"/>
                    <a:pt x="1015777" y="343075"/>
                  </a:cubicBezTo>
                  <a:lnTo>
                    <a:pt x="66796" y="343075"/>
                  </a:lnTo>
                  <a:cubicBezTo>
                    <a:pt x="49080" y="343075"/>
                    <a:pt x="32091" y="336037"/>
                    <a:pt x="19564" y="323511"/>
                  </a:cubicBezTo>
                  <a:cubicBezTo>
                    <a:pt x="7037" y="310984"/>
                    <a:pt x="0" y="293994"/>
                    <a:pt x="0" y="276279"/>
                  </a:cubicBezTo>
                  <a:lnTo>
                    <a:pt x="0" y="66796"/>
                  </a:lnTo>
                  <a:cubicBezTo>
                    <a:pt x="0" y="49080"/>
                    <a:pt x="7037" y="32091"/>
                    <a:pt x="19564" y="19564"/>
                  </a:cubicBezTo>
                  <a:cubicBezTo>
                    <a:pt x="32091" y="7037"/>
                    <a:pt x="49080" y="0"/>
                    <a:pt x="66796" y="0"/>
                  </a:cubicBezTo>
                  <a:close/>
                </a:path>
              </a:pathLst>
            </a:custGeom>
            <a:solidFill>
              <a:srgbClr val="F2C7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82572" cy="381175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b="true" sz="166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extension.ts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53300" y="2954869"/>
            <a:ext cx="7573232" cy="6447518"/>
            <a:chOff x="0" y="0"/>
            <a:chExt cx="10794663" cy="91901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94664" cy="9190103"/>
            </a:xfrm>
            <a:custGeom>
              <a:avLst/>
              <a:gdLst/>
              <a:ahLst/>
              <a:cxnLst/>
              <a:rect r="r" b="b" t="t" l="l"/>
              <a:pathLst>
                <a:path h="9190103" w="10794664">
                  <a:moveTo>
                    <a:pt x="11245" y="0"/>
                  </a:moveTo>
                  <a:lnTo>
                    <a:pt x="10783419" y="0"/>
                  </a:lnTo>
                  <a:cubicBezTo>
                    <a:pt x="10789629" y="0"/>
                    <a:pt x="10794664" y="5035"/>
                    <a:pt x="10794664" y="11245"/>
                  </a:cubicBezTo>
                  <a:lnTo>
                    <a:pt x="10794664" y="9178858"/>
                  </a:lnTo>
                  <a:cubicBezTo>
                    <a:pt x="10794664" y="9181841"/>
                    <a:pt x="10793479" y="9184701"/>
                    <a:pt x="10791370" y="9186810"/>
                  </a:cubicBezTo>
                  <a:cubicBezTo>
                    <a:pt x="10789261" y="9188919"/>
                    <a:pt x="10786401" y="9190103"/>
                    <a:pt x="10783419" y="9190103"/>
                  </a:cubicBezTo>
                  <a:lnTo>
                    <a:pt x="11245" y="9190103"/>
                  </a:lnTo>
                  <a:cubicBezTo>
                    <a:pt x="5035" y="9190103"/>
                    <a:pt x="0" y="9185069"/>
                    <a:pt x="0" y="9178858"/>
                  </a:cubicBezTo>
                  <a:lnTo>
                    <a:pt x="0" y="11245"/>
                  </a:lnTo>
                  <a:cubicBezTo>
                    <a:pt x="0" y="5035"/>
                    <a:pt x="5035" y="0"/>
                    <a:pt x="11245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0794663" cy="9199628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47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64459" y="2648145"/>
            <a:ext cx="3098619" cy="533138"/>
            <a:chOff x="0" y="0"/>
            <a:chExt cx="2067269" cy="3556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67269" cy="355687"/>
            </a:xfrm>
            <a:custGeom>
              <a:avLst/>
              <a:gdLst/>
              <a:ahLst/>
              <a:cxnLst/>
              <a:rect r="r" b="b" t="t" l="l"/>
              <a:pathLst>
                <a:path h="355687" w="2067269">
                  <a:moveTo>
                    <a:pt x="34979" y="0"/>
                  </a:moveTo>
                  <a:lnTo>
                    <a:pt x="2032290" y="0"/>
                  </a:lnTo>
                  <a:cubicBezTo>
                    <a:pt x="2041567" y="0"/>
                    <a:pt x="2050464" y="3685"/>
                    <a:pt x="2057024" y="10245"/>
                  </a:cubicBezTo>
                  <a:cubicBezTo>
                    <a:pt x="2063584" y="16805"/>
                    <a:pt x="2067269" y="25702"/>
                    <a:pt x="2067269" y="34979"/>
                  </a:cubicBezTo>
                  <a:lnTo>
                    <a:pt x="2067269" y="320708"/>
                  </a:lnTo>
                  <a:cubicBezTo>
                    <a:pt x="2067269" y="340027"/>
                    <a:pt x="2051608" y="355687"/>
                    <a:pt x="2032290" y="355687"/>
                  </a:cubicBezTo>
                  <a:lnTo>
                    <a:pt x="34979" y="355687"/>
                  </a:lnTo>
                  <a:cubicBezTo>
                    <a:pt x="25702" y="355687"/>
                    <a:pt x="16805" y="352002"/>
                    <a:pt x="10245" y="345442"/>
                  </a:cubicBezTo>
                  <a:cubicBezTo>
                    <a:pt x="3685" y="338882"/>
                    <a:pt x="0" y="329985"/>
                    <a:pt x="0" y="320708"/>
                  </a:cubicBezTo>
                  <a:lnTo>
                    <a:pt x="0" y="34979"/>
                  </a:lnTo>
                  <a:cubicBezTo>
                    <a:pt x="0" y="25702"/>
                    <a:pt x="3685" y="16805"/>
                    <a:pt x="10245" y="10245"/>
                  </a:cubicBezTo>
                  <a:cubicBezTo>
                    <a:pt x="16805" y="3685"/>
                    <a:pt x="25702" y="0"/>
                    <a:pt x="34979" y="0"/>
                  </a:cubicBezTo>
                  <a:close/>
                </a:path>
              </a:pathLst>
            </a:custGeom>
            <a:solidFill>
              <a:srgbClr val="F2C7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067269" cy="403312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611"/>
                </a:lnSpc>
                <a:spcBef>
                  <a:spcPct val="0"/>
                </a:spcBef>
              </a:pPr>
              <a:r>
                <a:rPr lang="en-US" b="true" sz="186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server.py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203397" y="3501963"/>
            <a:ext cx="2241986" cy="397432"/>
            <a:chOff x="0" y="0"/>
            <a:chExt cx="1495759" cy="2651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95759" cy="265150"/>
            </a:xfrm>
            <a:custGeom>
              <a:avLst/>
              <a:gdLst/>
              <a:ahLst/>
              <a:cxnLst/>
              <a:rect r="r" b="b" t="t" l="l"/>
              <a:pathLst>
                <a:path h="265150" w="1495759">
                  <a:moveTo>
                    <a:pt x="48344" y="0"/>
                  </a:moveTo>
                  <a:lnTo>
                    <a:pt x="1447415" y="0"/>
                  </a:lnTo>
                  <a:cubicBezTo>
                    <a:pt x="1460237" y="0"/>
                    <a:pt x="1472533" y="5093"/>
                    <a:pt x="1481599" y="14160"/>
                  </a:cubicBezTo>
                  <a:cubicBezTo>
                    <a:pt x="1490666" y="23226"/>
                    <a:pt x="1495759" y="35522"/>
                    <a:pt x="1495759" y="48344"/>
                  </a:cubicBezTo>
                  <a:lnTo>
                    <a:pt x="1495759" y="216806"/>
                  </a:lnTo>
                  <a:cubicBezTo>
                    <a:pt x="1495759" y="229627"/>
                    <a:pt x="1490666" y="241924"/>
                    <a:pt x="1481599" y="250990"/>
                  </a:cubicBezTo>
                  <a:cubicBezTo>
                    <a:pt x="1472533" y="260057"/>
                    <a:pt x="1460237" y="265150"/>
                    <a:pt x="1447415" y="265150"/>
                  </a:cubicBezTo>
                  <a:lnTo>
                    <a:pt x="48344" y="265150"/>
                  </a:lnTo>
                  <a:cubicBezTo>
                    <a:pt x="35522" y="265150"/>
                    <a:pt x="23226" y="260057"/>
                    <a:pt x="14160" y="250990"/>
                  </a:cubicBezTo>
                  <a:cubicBezTo>
                    <a:pt x="5093" y="241924"/>
                    <a:pt x="0" y="229627"/>
                    <a:pt x="0" y="216806"/>
                  </a:cubicBezTo>
                  <a:lnTo>
                    <a:pt x="0" y="48344"/>
                  </a:lnTo>
                  <a:cubicBezTo>
                    <a:pt x="0" y="35522"/>
                    <a:pt x="5093" y="23226"/>
                    <a:pt x="14160" y="14160"/>
                  </a:cubicBezTo>
                  <a:cubicBezTo>
                    <a:pt x="23226" y="5093"/>
                    <a:pt x="35522" y="0"/>
                    <a:pt x="48344" y="0"/>
                  </a:cubicBezTo>
                  <a:close/>
                </a:path>
              </a:pathLst>
            </a:custGeom>
            <a:solidFill>
              <a:srgbClr val="2F7AF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495759" cy="303250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b="true" sz="166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Flask Server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552732" y="3501963"/>
            <a:ext cx="2241986" cy="397432"/>
            <a:chOff x="0" y="0"/>
            <a:chExt cx="1495759" cy="2651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95759" cy="265150"/>
            </a:xfrm>
            <a:custGeom>
              <a:avLst/>
              <a:gdLst/>
              <a:ahLst/>
              <a:cxnLst/>
              <a:rect r="r" b="b" t="t" l="l"/>
              <a:pathLst>
                <a:path h="265150" w="1495759">
                  <a:moveTo>
                    <a:pt x="48344" y="0"/>
                  </a:moveTo>
                  <a:lnTo>
                    <a:pt x="1447415" y="0"/>
                  </a:lnTo>
                  <a:cubicBezTo>
                    <a:pt x="1460237" y="0"/>
                    <a:pt x="1472533" y="5093"/>
                    <a:pt x="1481599" y="14160"/>
                  </a:cubicBezTo>
                  <a:cubicBezTo>
                    <a:pt x="1490666" y="23226"/>
                    <a:pt x="1495759" y="35522"/>
                    <a:pt x="1495759" y="48344"/>
                  </a:cubicBezTo>
                  <a:lnTo>
                    <a:pt x="1495759" y="216806"/>
                  </a:lnTo>
                  <a:cubicBezTo>
                    <a:pt x="1495759" y="229627"/>
                    <a:pt x="1490666" y="241924"/>
                    <a:pt x="1481599" y="250990"/>
                  </a:cubicBezTo>
                  <a:cubicBezTo>
                    <a:pt x="1472533" y="260057"/>
                    <a:pt x="1460237" y="265150"/>
                    <a:pt x="1447415" y="265150"/>
                  </a:cubicBezTo>
                  <a:lnTo>
                    <a:pt x="48344" y="265150"/>
                  </a:lnTo>
                  <a:cubicBezTo>
                    <a:pt x="35522" y="265150"/>
                    <a:pt x="23226" y="260057"/>
                    <a:pt x="14160" y="250990"/>
                  </a:cubicBezTo>
                  <a:cubicBezTo>
                    <a:pt x="5093" y="241924"/>
                    <a:pt x="0" y="229627"/>
                    <a:pt x="0" y="216806"/>
                  </a:cubicBezTo>
                  <a:lnTo>
                    <a:pt x="0" y="48344"/>
                  </a:lnTo>
                  <a:cubicBezTo>
                    <a:pt x="0" y="35522"/>
                    <a:pt x="5093" y="23226"/>
                    <a:pt x="14160" y="14160"/>
                  </a:cubicBezTo>
                  <a:cubicBezTo>
                    <a:pt x="23226" y="5093"/>
                    <a:pt x="35522" y="0"/>
                    <a:pt x="48344" y="0"/>
                  </a:cubicBezTo>
                  <a:close/>
                </a:path>
              </a:pathLst>
            </a:custGeom>
            <a:solidFill>
              <a:srgbClr val="2F7AF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495759" cy="303250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b="true" sz="166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297391" y="3455940"/>
            <a:ext cx="2067736" cy="443455"/>
            <a:chOff x="0" y="0"/>
            <a:chExt cx="1379507" cy="2958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79507" cy="295855"/>
            </a:xfrm>
            <a:custGeom>
              <a:avLst/>
              <a:gdLst/>
              <a:ahLst/>
              <a:cxnLst/>
              <a:rect r="r" b="b" t="t" l="l"/>
              <a:pathLst>
                <a:path h="295855" w="1379507">
                  <a:moveTo>
                    <a:pt x="52418" y="0"/>
                  </a:moveTo>
                  <a:lnTo>
                    <a:pt x="1327089" y="0"/>
                  </a:lnTo>
                  <a:cubicBezTo>
                    <a:pt x="1340991" y="0"/>
                    <a:pt x="1354324" y="5523"/>
                    <a:pt x="1364154" y="15353"/>
                  </a:cubicBezTo>
                  <a:cubicBezTo>
                    <a:pt x="1373985" y="25183"/>
                    <a:pt x="1379507" y="38516"/>
                    <a:pt x="1379507" y="52418"/>
                  </a:cubicBezTo>
                  <a:lnTo>
                    <a:pt x="1379507" y="243436"/>
                  </a:lnTo>
                  <a:cubicBezTo>
                    <a:pt x="1379507" y="257339"/>
                    <a:pt x="1373985" y="270671"/>
                    <a:pt x="1364154" y="280502"/>
                  </a:cubicBezTo>
                  <a:cubicBezTo>
                    <a:pt x="1354324" y="290332"/>
                    <a:pt x="1340991" y="295855"/>
                    <a:pt x="1327089" y="295855"/>
                  </a:cubicBezTo>
                  <a:lnTo>
                    <a:pt x="52418" y="295855"/>
                  </a:lnTo>
                  <a:cubicBezTo>
                    <a:pt x="38516" y="295855"/>
                    <a:pt x="25183" y="290332"/>
                    <a:pt x="15353" y="280502"/>
                  </a:cubicBezTo>
                  <a:cubicBezTo>
                    <a:pt x="5523" y="270671"/>
                    <a:pt x="0" y="257339"/>
                    <a:pt x="0" y="243436"/>
                  </a:cubicBezTo>
                  <a:lnTo>
                    <a:pt x="0" y="52418"/>
                  </a:lnTo>
                  <a:cubicBezTo>
                    <a:pt x="0" y="38516"/>
                    <a:pt x="5523" y="25183"/>
                    <a:pt x="15353" y="15353"/>
                  </a:cubicBezTo>
                  <a:cubicBezTo>
                    <a:pt x="25183" y="5523"/>
                    <a:pt x="38516" y="0"/>
                    <a:pt x="52418" y="0"/>
                  </a:cubicBezTo>
                  <a:close/>
                </a:path>
              </a:pathLst>
            </a:custGeom>
            <a:solidFill>
              <a:srgbClr val="2F7AF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379507" cy="324430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051"/>
                </a:lnSpc>
                <a:spcBef>
                  <a:spcPct val="0"/>
                </a:spcBef>
              </a:pPr>
              <a:r>
                <a:rPr lang="en-US" sz="146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registered commands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615848" y="4184934"/>
            <a:ext cx="2328920" cy="636209"/>
            <a:chOff x="0" y="0"/>
            <a:chExt cx="920745" cy="2515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/api/generate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>
            <a:off x="8142590" y="4496693"/>
            <a:ext cx="3473258" cy="634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0" id="40"/>
          <p:cNvGrpSpPr/>
          <p:nvPr/>
        </p:nvGrpSpPr>
        <p:grpSpPr>
          <a:xfrm rot="0">
            <a:off x="11615848" y="5100337"/>
            <a:ext cx="2328920" cy="636209"/>
            <a:chOff x="0" y="0"/>
            <a:chExt cx="920745" cy="25152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/api/complete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261080" y="5005157"/>
            <a:ext cx="5065313" cy="3417595"/>
            <a:chOff x="0" y="0"/>
            <a:chExt cx="3379365" cy="228007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379365" cy="2280076"/>
            </a:xfrm>
            <a:custGeom>
              <a:avLst/>
              <a:gdLst/>
              <a:ahLst/>
              <a:cxnLst/>
              <a:rect r="r" b="b" t="t" l="l"/>
              <a:pathLst>
                <a:path h="2280076" w="3379365">
                  <a:moveTo>
                    <a:pt x="30568" y="0"/>
                  </a:moveTo>
                  <a:lnTo>
                    <a:pt x="3348796" y="0"/>
                  </a:lnTo>
                  <a:cubicBezTo>
                    <a:pt x="3356904" y="0"/>
                    <a:pt x="3364679" y="3221"/>
                    <a:pt x="3370411" y="8953"/>
                  </a:cubicBezTo>
                  <a:cubicBezTo>
                    <a:pt x="3376144" y="14686"/>
                    <a:pt x="3379365" y="22461"/>
                    <a:pt x="3379365" y="30568"/>
                  </a:cubicBezTo>
                  <a:lnTo>
                    <a:pt x="3379365" y="2249508"/>
                  </a:lnTo>
                  <a:cubicBezTo>
                    <a:pt x="3379365" y="2257615"/>
                    <a:pt x="3376144" y="2265390"/>
                    <a:pt x="3370411" y="2271123"/>
                  </a:cubicBezTo>
                  <a:cubicBezTo>
                    <a:pt x="3364679" y="2276855"/>
                    <a:pt x="3356904" y="2280076"/>
                    <a:pt x="3348796" y="2280076"/>
                  </a:cubicBezTo>
                  <a:lnTo>
                    <a:pt x="30568" y="2280076"/>
                  </a:lnTo>
                  <a:cubicBezTo>
                    <a:pt x="22461" y="2280076"/>
                    <a:pt x="14686" y="2276855"/>
                    <a:pt x="8953" y="2271123"/>
                  </a:cubicBezTo>
                  <a:cubicBezTo>
                    <a:pt x="3221" y="2265390"/>
                    <a:pt x="0" y="2257615"/>
                    <a:pt x="0" y="2249508"/>
                  </a:cubicBezTo>
                  <a:lnTo>
                    <a:pt x="0" y="30568"/>
                  </a:lnTo>
                  <a:cubicBezTo>
                    <a:pt x="0" y="22461"/>
                    <a:pt x="3221" y="14686"/>
                    <a:pt x="8953" y="8953"/>
                  </a:cubicBezTo>
                  <a:cubicBezTo>
                    <a:pt x="14686" y="3221"/>
                    <a:pt x="22461" y="0"/>
                    <a:pt x="30568" y="0"/>
                  </a:cubicBezTo>
                  <a:close/>
                </a:path>
              </a:pathLst>
            </a:custGeom>
            <a:solidFill>
              <a:srgbClr val="FFFECA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3379365" cy="2299126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11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6" id="46"/>
          <p:cNvSpPr/>
          <p:nvPr/>
        </p:nvSpPr>
        <p:spPr>
          <a:xfrm flipV="true">
            <a:off x="4031236" y="5418441"/>
            <a:ext cx="1782434" cy="151804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4031236" y="6936484"/>
            <a:ext cx="1782434" cy="116012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4031236" y="6936484"/>
            <a:ext cx="1782434" cy="27362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V="true">
            <a:off x="4031236" y="6312473"/>
            <a:ext cx="1782434" cy="62401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>
            <a:off x="8142590" y="5418441"/>
            <a:ext cx="347325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5813670" y="5100337"/>
            <a:ext cx="2328920" cy="636209"/>
            <a:chOff x="0" y="0"/>
            <a:chExt cx="920745" cy="25152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codegenie.complete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387663" y="5976277"/>
            <a:ext cx="3092661" cy="672393"/>
            <a:chOff x="0" y="0"/>
            <a:chExt cx="1222693" cy="26583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222693" cy="265832"/>
            </a:xfrm>
            <a:custGeom>
              <a:avLst/>
              <a:gdLst/>
              <a:ahLst/>
              <a:cxnLst/>
              <a:rect r="r" b="b" t="t" l="l"/>
              <a:pathLst>
                <a:path h="265832" w="1222693">
                  <a:moveTo>
                    <a:pt x="35046" y="0"/>
                  </a:moveTo>
                  <a:lnTo>
                    <a:pt x="1187646" y="0"/>
                  </a:lnTo>
                  <a:cubicBezTo>
                    <a:pt x="1207002" y="0"/>
                    <a:pt x="1222693" y="15691"/>
                    <a:pt x="1222693" y="35046"/>
                  </a:cubicBezTo>
                  <a:lnTo>
                    <a:pt x="1222693" y="230786"/>
                  </a:lnTo>
                  <a:cubicBezTo>
                    <a:pt x="1222693" y="250142"/>
                    <a:pt x="1207002" y="265832"/>
                    <a:pt x="1187646" y="265832"/>
                  </a:cubicBezTo>
                  <a:lnTo>
                    <a:pt x="35046" y="265832"/>
                  </a:lnTo>
                  <a:cubicBezTo>
                    <a:pt x="15691" y="265832"/>
                    <a:pt x="0" y="250142"/>
                    <a:pt x="0" y="230786"/>
                  </a:cubicBezTo>
                  <a:lnTo>
                    <a:pt x="0" y="35046"/>
                  </a:lnTo>
                  <a:cubicBezTo>
                    <a:pt x="0" y="15691"/>
                    <a:pt x="15691" y="0"/>
                    <a:pt x="35046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1222693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/api/auto-complete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517597" y="6312473"/>
            <a:ext cx="187006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5813670" y="5976277"/>
            <a:ext cx="3703927" cy="672393"/>
            <a:chOff x="0" y="0"/>
            <a:chExt cx="1464359" cy="26583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464358" cy="265832"/>
            </a:xfrm>
            <a:custGeom>
              <a:avLst/>
              <a:gdLst/>
              <a:ahLst/>
              <a:cxnLst/>
              <a:rect r="r" b="b" t="t" l="l"/>
              <a:pathLst>
                <a:path h="265832" w="1464358">
                  <a:moveTo>
                    <a:pt x="29263" y="0"/>
                  </a:moveTo>
                  <a:lnTo>
                    <a:pt x="1435096" y="0"/>
                  </a:lnTo>
                  <a:cubicBezTo>
                    <a:pt x="1451257" y="0"/>
                    <a:pt x="1464358" y="13101"/>
                    <a:pt x="1464358" y="29263"/>
                  </a:cubicBezTo>
                  <a:lnTo>
                    <a:pt x="1464358" y="236570"/>
                  </a:lnTo>
                  <a:cubicBezTo>
                    <a:pt x="1464358" y="252731"/>
                    <a:pt x="1451257" y="265832"/>
                    <a:pt x="1435096" y="265832"/>
                  </a:cubicBezTo>
                  <a:lnTo>
                    <a:pt x="29263" y="265832"/>
                  </a:lnTo>
                  <a:cubicBezTo>
                    <a:pt x="13101" y="265832"/>
                    <a:pt x="0" y="252731"/>
                    <a:pt x="0" y="236570"/>
                  </a:cubicBezTo>
                  <a:lnTo>
                    <a:pt x="0" y="29263"/>
                  </a:lnTo>
                  <a:cubicBezTo>
                    <a:pt x="0" y="13101"/>
                    <a:pt x="13101" y="0"/>
                    <a:pt x="2926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1464359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codegenie.acceptGhostSuggestion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1259699" y="6934209"/>
            <a:ext cx="3348589" cy="562912"/>
            <a:chOff x="0" y="0"/>
            <a:chExt cx="1323875" cy="22254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323875" cy="222549"/>
            </a:xfrm>
            <a:custGeom>
              <a:avLst/>
              <a:gdLst/>
              <a:ahLst/>
              <a:cxnLst/>
              <a:rect r="r" b="b" t="t" l="l"/>
              <a:pathLst>
                <a:path h="222549" w="1323875">
                  <a:moveTo>
                    <a:pt x="32368" y="0"/>
                  </a:moveTo>
                  <a:lnTo>
                    <a:pt x="1291507" y="0"/>
                  </a:lnTo>
                  <a:cubicBezTo>
                    <a:pt x="1300091" y="0"/>
                    <a:pt x="1308324" y="3410"/>
                    <a:pt x="1314394" y="9480"/>
                  </a:cubicBezTo>
                  <a:cubicBezTo>
                    <a:pt x="1320464" y="15551"/>
                    <a:pt x="1323875" y="23783"/>
                    <a:pt x="1323875" y="32368"/>
                  </a:cubicBezTo>
                  <a:lnTo>
                    <a:pt x="1323875" y="190181"/>
                  </a:lnTo>
                  <a:cubicBezTo>
                    <a:pt x="1323875" y="208057"/>
                    <a:pt x="1309383" y="222549"/>
                    <a:pt x="1291507" y="222549"/>
                  </a:cubicBezTo>
                  <a:lnTo>
                    <a:pt x="32368" y="222549"/>
                  </a:lnTo>
                  <a:cubicBezTo>
                    <a:pt x="14492" y="222549"/>
                    <a:pt x="0" y="208057"/>
                    <a:pt x="0" y="190181"/>
                  </a:cubicBezTo>
                  <a:lnTo>
                    <a:pt x="0" y="32368"/>
                  </a:lnTo>
                  <a:cubicBezTo>
                    <a:pt x="0" y="14492"/>
                    <a:pt x="14492" y="0"/>
                    <a:pt x="32368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1323875" cy="25112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/api/fill_in_the_middle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>
            <a:off x="9162259" y="7210110"/>
            <a:ext cx="2097440" cy="555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5" id="65"/>
          <p:cNvGrpSpPr/>
          <p:nvPr/>
        </p:nvGrpSpPr>
        <p:grpSpPr>
          <a:xfrm rot="0">
            <a:off x="5813670" y="6928654"/>
            <a:ext cx="3348589" cy="562912"/>
            <a:chOff x="0" y="0"/>
            <a:chExt cx="1323875" cy="22254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323875" cy="222549"/>
            </a:xfrm>
            <a:custGeom>
              <a:avLst/>
              <a:gdLst/>
              <a:ahLst/>
              <a:cxnLst/>
              <a:rect r="r" b="b" t="t" l="l"/>
              <a:pathLst>
                <a:path h="222549" w="1323875">
                  <a:moveTo>
                    <a:pt x="32368" y="0"/>
                  </a:moveTo>
                  <a:lnTo>
                    <a:pt x="1291507" y="0"/>
                  </a:lnTo>
                  <a:cubicBezTo>
                    <a:pt x="1300091" y="0"/>
                    <a:pt x="1308324" y="3410"/>
                    <a:pt x="1314394" y="9480"/>
                  </a:cubicBezTo>
                  <a:cubicBezTo>
                    <a:pt x="1320464" y="15551"/>
                    <a:pt x="1323875" y="23783"/>
                    <a:pt x="1323875" y="32368"/>
                  </a:cubicBezTo>
                  <a:lnTo>
                    <a:pt x="1323875" y="190181"/>
                  </a:lnTo>
                  <a:cubicBezTo>
                    <a:pt x="1323875" y="208057"/>
                    <a:pt x="1309383" y="222549"/>
                    <a:pt x="1291507" y="222549"/>
                  </a:cubicBezTo>
                  <a:lnTo>
                    <a:pt x="32368" y="222549"/>
                  </a:lnTo>
                  <a:cubicBezTo>
                    <a:pt x="14492" y="222549"/>
                    <a:pt x="0" y="208057"/>
                    <a:pt x="0" y="190181"/>
                  </a:cubicBezTo>
                  <a:lnTo>
                    <a:pt x="0" y="32368"/>
                  </a:lnTo>
                  <a:cubicBezTo>
                    <a:pt x="0" y="14492"/>
                    <a:pt x="14492" y="0"/>
                    <a:pt x="32368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1323875" cy="25112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codegenie.fillInTheMiddle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5985223" y="5167553"/>
            <a:ext cx="1809495" cy="2289841"/>
            <a:chOff x="0" y="0"/>
            <a:chExt cx="2579201" cy="3263873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579201" cy="3263872"/>
            </a:xfrm>
            <a:custGeom>
              <a:avLst/>
              <a:gdLst/>
              <a:ahLst/>
              <a:cxnLst/>
              <a:rect r="r" b="b" t="t" l="l"/>
              <a:pathLst>
                <a:path h="3263872" w="2579201">
                  <a:moveTo>
                    <a:pt x="12835" y="0"/>
                  </a:moveTo>
                  <a:lnTo>
                    <a:pt x="2566366" y="0"/>
                  </a:lnTo>
                  <a:cubicBezTo>
                    <a:pt x="2573455" y="0"/>
                    <a:pt x="2579201" y="5747"/>
                    <a:pt x="2579201" y="12835"/>
                  </a:cubicBezTo>
                  <a:lnTo>
                    <a:pt x="2579201" y="3251037"/>
                  </a:lnTo>
                  <a:cubicBezTo>
                    <a:pt x="2579201" y="3258126"/>
                    <a:pt x="2573455" y="3263872"/>
                    <a:pt x="2566366" y="3263872"/>
                  </a:cubicBezTo>
                  <a:lnTo>
                    <a:pt x="12835" y="3263872"/>
                  </a:lnTo>
                  <a:cubicBezTo>
                    <a:pt x="5747" y="3263872"/>
                    <a:pt x="0" y="3258126"/>
                    <a:pt x="0" y="3251037"/>
                  </a:cubicBezTo>
                  <a:lnTo>
                    <a:pt x="0" y="12835"/>
                  </a:lnTo>
                  <a:cubicBezTo>
                    <a:pt x="0" y="5747"/>
                    <a:pt x="5747" y="0"/>
                    <a:pt x="12835" y="0"/>
                  </a:cubicBezTo>
                  <a:close/>
                </a:path>
              </a:pathLst>
            </a:custGeom>
            <a:solidFill>
              <a:srgbClr val="1025A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2579201" cy="3292448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2585"/>
                </a:lnSpc>
                <a:spcBef>
                  <a:spcPct val="0"/>
                </a:spcBef>
              </a:pPr>
              <a:r>
                <a:rPr lang="en-US" sz="184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DeepSeek Coder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1387663" y="7731722"/>
            <a:ext cx="3092661" cy="672393"/>
            <a:chOff x="0" y="0"/>
            <a:chExt cx="1222693" cy="265832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222693" cy="265832"/>
            </a:xfrm>
            <a:custGeom>
              <a:avLst/>
              <a:gdLst/>
              <a:ahLst/>
              <a:cxnLst/>
              <a:rect r="r" b="b" t="t" l="l"/>
              <a:pathLst>
                <a:path h="265832" w="1222693">
                  <a:moveTo>
                    <a:pt x="35046" y="0"/>
                  </a:moveTo>
                  <a:lnTo>
                    <a:pt x="1187646" y="0"/>
                  </a:lnTo>
                  <a:cubicBezTo>
                    <a:pt x="1207002" y="0"/>
                    <a:pt x="1222693" y="15691"/>
                    <a:pt x="1222693" y="35046"/>
                  </a:cubicBezTo>
                  <a:lnTo>
                    <a:pt x="1222693" y="230786"/>
                  </a:lnTo>
                  <a:cubicBezTo>
                    <a:pt x="1222693" y="250142"/>
                    <a:pt x="1207002" y="265832"/>
                    <a:pt x="1187646" y="265832"/>
                  </a:cubicBezTo>
                  <a:lnTo>
                    <a:pt x="35046" y="265832"/>
                  </a:lnTo>
                  <a:cubicBezTo>
                    <a:pt x="15691" y="265832"/>
                    <a:pt x="0" y="250142"/>
                    <a:pt x="0" y="230786"/>
                  </a:cubicBezTo>
                  <a:lnTo>
                    <a:pt x="0" y="35046"/>
                  </a:lnTo>
                  <a:cubicBezTo>
                    <a:pt x="0" y="15691"/>
                    <a:pt x="15691" y="0"/>
                    <a:pt x="35046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28575"/>
              <a:ext cx="1222693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/api/auto-complete</a:t>
              </a:r>
            </a:p>
          </p:txBody>
        </p:sp>
      </p:grpSp>
      <p:sp>
        <p:nvSpPr>
          <p:cNvPr name="AutoShape 74" id="74"/>
          <p:cNvSpPr/>
          <p:nvPr/>
        </p:nvSpPr>
        <p:spPr>
          <a:xfrm flipV="true">
            <a:off x="8497541" y="8067918"/>
            <a:ext cx="2890122" cy="2869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5" id="75"/>
          <p:cNvGrpSpPr/>
          <p:nvPr/>
        </p:nvGrpSpPr>
        <p:grpSpPr>
          <a:xfrm rot="0">
            <a:off x="5813670" y="7840046"/>
            <a:ext cx="2683871" cy="513130"/>
            <a:chOff x="0" y="0"/>
            <a:chExt cx="1061076" cy="20286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061076" cy="202867"/>
            </a:xfrm>
            <a:custGeom>
              <a:avLst/>
              <a:gdLst/>
              <a:ahLst/>
              <a:cxnLst/>
              <a:rect r="r" b="b" t="t" l="l"/>
              <a:pathLst>
                <a:path h="202867" w="1061076">
                  <a:moveTo>
                    <a:pt x="40385" y="0"/>
                  </a:moveTo>
                  <a:lnTo>
                    <a:pt x="1020692" y="0"/>
                  </a:lnTo>
                  <a:cubicBezTo>
                    <a:pt x="1031403" y="0"/>
                    <a:pt x="1041674" y="4255"/>
                    <a:pt x="1049248" y="11828"/>
                  </a:cubicBezTo>
                  <a:cubicBezTo>
                    <a:pt x="1056822" y="19402"/>
                    <a:pt x="1061076" y="29674"/>
                    <a:pt x="1061076" y="40385"/>
                  </a:cubicBezTo>
                  <a:lnTo>
                    <a:pt x="1061076" y="162483"/>
                  </a:lnTo>
                  <a:cubicBezTo>
                    <a:pt x="1061076" y="184787"/>
                    <a:pt x="1042996" y="202867"/>
                    <a:pt x="1020692" y="202867"/>
                  </a:cubicBezTo>
                  <a:lnTo>
                    <a:pt x="40385" y="202867"/>
                  </a:lnTo>
                  <a:cubicBezTo>
                    <a:pt x="18081" y="202867"/>
                    <a:pt x="0" y="184787"/>
                    <a:pt x="0" y="162483"/>
                  </a:cubicBezTo>
                  <a:lnTo>
                    <a:pt x="0" y="40385"/>
                  </a:lnTo>
                  <a:cubicBezTo>
                    <a:pt x="0" y="18081"/>
                    <a:pt x="18081" y="0"/>
                    <a:pt x="403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1061076" cy="24096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codegenie.optimize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1387663" y="8559083"/>
            <a:ext cx="2218953" cy="672393"/>
            <a:chOff x="0" y="0"/>
            <a:chExt cx="877269" cy="265832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877269" cy="265832"/>
            </a:xfrm>
            <a:custGeom>
              <a:avLst/>
              <a:gdLst/>
              <a:ahLst/>
              <a:cxnLst/>
              <a:rect r="r" b="b" t="t" l="l"/>
              <a:pathLst>
                <a:path h="265832" w="877269">
                  <a:moveTo>
                    <a:pt x="48846" y="0"/>
                  </a:moveTo>
                  <a:lnTo>
                    <a:pt x="828423" y="0"/>
                  </a:lnTo>
                  <a:cubicBezTo>
                    <a:pt x="855400" y="0"/>
                    <a:pt x="877269" y="21869"/>
                    <a:pt x="877269" y="48846"/>
                  </a:cubicBezTo>
                  <a:lnTo>
                    <a:pt x="877269" y="216986"/>
                  </a:lnTo>
                  <a:cubicBezTo>
                    <a:pt x="877269" y="243963"/>
                    <a:pt x="855400" y="265832"/>
                    <a:pt x="828423" y="265832"/>
                  </a:cubicBezTo>
                  <a:lnTo>
                    <a:pt x="48846" y="265832"/>
                  </a:lnTo>
                  <a:cubicBezTo>
                    <a:pt x="21869" y="265832"/>
                    <a:pt x="0" y="243963"/>
                    <a:pt x="0" y="216986"/>
                  </a:cubicBezTo>
                  <a:lnTo>
                    <a:pt x="0" y="48846"/>
                  </a:lnTo>
                  <a:cubicBezTo>
                    <a:pt x="0" y="21869"/>
                    <a:pt x="21869" y="0"/>
                    <a:pt x="48846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28575"/>
              <a:ext cx="877269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/api/debug</a:t>
              </a:r>
            </a:p>
          </p:txBody>
        </p:sp>
      </p:grpSp>
      <p:sp>
        <p:nvSpPr>
          <p:cNvPr name="AutoShape 81" id="81"/>
          <p:cNvSpPr/>
          <p:nvPr/>
        </p:nvSpPr>
        <p:spPr>
          <a:xfrm>
            <a:off x="8497541" y="8895280"/>
            <a:ext cx="289012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2" id="82"/>
          <p:cNvSpPr/>
          <p:nvPr/>
        </p:nvSpPr>
        <p:spPr>
          <a:xfrm>
            <a:off x="13944768" y="5418441"/>
            <a:ext cx="2040455" cy="62505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3" id="83"/>
          <p:cNvSpPr/>
          <p:nvPr/>
        </p:nvSpPr>
        <p:spPr>
          <a:xfrm>
            <a:off x="14480324" y="6312473"/>
            <a:ext cx="1504899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4" id="84"/>
          <p:cNvSpPr/>
          <p:nvPr/>
        </p:nvSpPr>
        <p:spPr>
          <a:xfrm flipV="true">
            <a:off x="14608288" y="6572709"/>
            <a:ext cx="1376935" cy="64295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5" id="85"/>
          <p:cNvSpPr/>
          <p:nvPr/>
        </p:nvSpPr>
        <p:spPr>
          <a:xfrm flipV="true">
            <a:off x="14480324" y="6803601"/>
            <a:ext cx="1504899" cy="126431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6" id="86"/>
          <p:cNvSpPr/>
          <p:nvPr/>
        </p:nvSpPr>
        <p:spPr>
          <a:xfrm flipV="true">
            <a:off x="13606616" y="7029729"/>
            <a:ext cx="2378607" cy="1865551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7" id="87"/>
          <p:cNvSpPr/>
          <p:nvPr/>
        </p:nvSpPr>
        <p:spPr>
          <a:xfrm>
            <a:off x="13944768" y="4503038"/>
            <a:ext cx="2040455" cy="126587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8" id="88"/>
          <p:cNvGrpSpPr/>
          <p:nvPr/>
        </p:nvGrpSpPr>
        <p:grpSpPr>
          <a:xfrm rot="0">
            <a:off x="-9269286" y="-6642990"/>
            <a:ext cx="13157646" cy="11248027"/>
            <a:chOff x="0" y="0"/>
            <a:chExt cx="583799" cy="49907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583799" cy="499070"/>
            </a:xfrm>
            <a:custGeom>
              <a:avLst/>
              <a:gdLst/>
              <a:ahLst/>
              <a:cxnLst/>
              <a:rect r="r" b="b" t="t" l="l"/>
              <a:pathLst>
                <a:path h="499070" w="583799">
                  <a:moveTo>
                    <a:pt x="291899" y="0"/>
                  </a:moveTo>
                  <a:cubicBezTo>
                    <a:pt x="130688" y="0"/>
                    <a:pt x="0" y="111721"/>
                    <a:pt x="0" y="249535"/>
                  </a:cubicBezTo>
                  <a:cubicBezTo>
                    <a:pt x="0" y="387349"/>
                    <a:pt x="130688" y="499070"/>
                    <a:pt x="291899" y="499070"/>
                  </a:cubicBezTo>
                  <a:cubicBezTo>
                    <a:pt x="453111" y="499070"/>
                    <a:pt x="583799" y="387349"/>
                    <a:pt x="583799" y="249535"/>
                  </a:cubicBezTo>
                  <a:cubicBezTo>
                    <a:pt x="583799" y="111721"/>
                    <a:pt x="453111" y="0"/>
                    <a:pt x="291899" y="0"/>
                  </a:cubicBezTo>
                  <a:close/>
                </a:path>
              </a:pathLst>
            </a:custGeom>
            <a:solidFill>
              <a:srgbClr val="A58CF3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54731" y="18213"/>
              <a:ext cx="474337" cy="434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91" id="91"/>
          <p:cNvSpPr/>
          <p:nvPr/>
        </p:nvSpPr>
        <p:spPr>
          <a:xfrm flipH="false" flipV="false" rot="0">
            <a:off x="1225715" y="2601605"/>
            <a:ext cx="3084736" cy="1800715"/>
          </a:xfrm>
          <a:custGeom>
            <a:avLst/>
            <a:gdLst/>
            <a:ahLst/>
            <a:cxnLst/>
            <a:rect r="r" b="b" t="t" l="l"/>
            <a:pathLst>
              <a:path h="1800715" w="3084736">
                <a:moveTo>
                  <a:pt x="0" y="0"/>
                </a:moveTo>
                <a:lnTo>
                  <a:pt x="3084737" y="0"/>
                </a:lnTo>
                <a:lnTo>
                  <a:pt x="3084737" y="1800715"/>
                </a:lnTo>
                <a:lnTo>
                  <a:pt x="0" y="1800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92" id="92"/>
          <p:cNvSpPr/>
          <p:nvPr/>
        </p:nvSpPr>
        <p:spPr>
          <a:xfrm flipH="true" flipV="true">
            <a:off x="4310452" y="3501963"/>
            <a:ext cx="1503218" cy="809677"/>
          </a:xfrm>
          <a:prstGeom prst="line">
            <a:avLst/>
          </a:prstGeom>
          <a:ln cap="flat" w="38100">
            <a:solidFill>
              <a:srgbClr val="3888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3" id="93"/>
          <p:cNvSpPr/>
          <p:nvPr/>
        </p:nvSpPr>
        <p:spPr>
          <a:xfrm flipH="false" flipV="false" rot="0">
            <a:off x="1181214" y="8373687"/>
            <a:ext cx="3011449" cy="1769226"/>
          </a:xfrm>
          <a:custGeom>
            <a:avLst/>
            <a:gdLst/>
            <a:ahLst/>
            <a:cxnLst/>
            <a:rect r="r" b="b" t="t" l="l"/>
            <a:pathLst>
              <a:path h="1769226" w="3011449">
                <a:moveTo>
                  <a:pt x="0" y="0"/>
                </a:moveTo>
                <a:lnTo>
                  <a:pt x="3011449" y="0"/>
                </a:lnTo>
                <a:lnTo>
                  <a:pt x="3011449" y="1769226"/>
                </a:lnTo>
                <a:lnTo>
                  <a:pt x="0" y="1769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4" id="94"/>
          <p:cNvSpPr/>
          <p:nvPr/>
        </p:nvSpPr>
        <p:spPr>
          <a:xfrm flipH="true">
            <a:off x="4192663" y="9058363"/>
            <a:ext cx="1614744" cy="566000"/>
          </a:xfrm>
          <a:prstGeom prst="line">
            <a:avLst/>
          </a:prstGeom>
          <a:ln cap="flat" w="38100">
            <a:solidFill>
              <a:srgbClr val="3888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5" id="95"/>
          <p:cNvSpPr/>
          <p:nvPr/>
        </p:nvSpPr>
        <p:spPr>
          <a:xfrm flipH="true" flipV="true">
            <a:off x="3395317" y="5340113"/>
            <a:ext cx="1865763" cy="1373841"/>
          </a:xfrm>
          <a:prstGeom prst="line">
            <a:avLst/>
          </a:prstGeom>
          <a:ln cap="flat" w="38100">
            <a:solidFill>
              <a:srgbClr val="38886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6" id="96"/>
          <p:cNvGrpSpPr/>
          <p:nvPr/>
        </p:nvGrpSpPr>
        <p:grpSpPr>
          <a:xfrm rot="0">
            <a:off x="2307512" y="6310631"/>
            <a:ext cx="1723723" cy="1251705"/>
            <a:chOff x="0" y="0"/>
            <a:chExt cx="681479" cy="494865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681479" cy="494865"/>
            </a:xfrm>
            <a:custGeom>
              <a:avLst/>
              <a:gdLst/>
              <a:ahLst/>
              <a:cxnLst/>
              <a:rect r="r" b="b" t="t" l="l"/>
              <a:pathLst>
                <a:path h="494865" w="681479">
                  <a:moveTo>
                    <a:pt x="62880" y="0"/>
                  </a:moveTo>
                  <a:lnTo>
                    <a:pt x="618600" y="0"/>
                  </a:lnTo>
                  <a:cubicBezTo>
                    <a:pt x="653327" y="0"/>
                    <a:pt x="681479" y="28152"/>
                    <a:pt x="681479" y="62880"/>
                  </a:cubicBezTo>
                  <a:lnTo>
                    <a:pt x="681479" y="431986"/>
                  </a:lnTo>
                  <a:cubicBezTo>
                    <a:pt x="681479" y="448662"/>
                    <a:pt x="674854" y="464656"/>
                    <a:pt x="663062" y="476448"/>
                  </a:cubicBezTo>
                  <a:cubicBezTo>
                    <a:pt x="651270" y="488240"/>
                    <a:pt x="635276" y="494865"/>
                    <a:pt x="618600" y="494865"/>
                  </a:cubicBezTo>
                  <a:lnTo>
                    <a:pt x="62880" y="494865"/>
                  </a:lnTo>
                  <a:cubicBezTo>
                    <a:pt x="28152" y="494865"/>
                    <a:pt x="0" y="466713"/>
                    <a:pt x="0" y="431986"/>
                  </a:cubicBezTo>
                  <a:lnTo>
                    <a:pt x="0" y="62880"/>
                  </a:lnTo>
                  <a:cubicBezTo>
                    <a:pt x="0" y="28152"/>
                    <a:pt x="28152" y="0"/>
                    <a:pt x="62880" y="0"/>
                  </a:cubicBezTo>
                  <a:close/>
                </a:path>
              </a:pathLst>
            </a:custGeom>
            <a:solidFill>
              <a:srgbClr val="F2C7FF"/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-38100"/>
              <a:ext cx="681479" cy="532965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CodeGenie Extension</a:t>
              </a:r>
            </a:p>
          </p:txBody>
        </p:sp>
      </p:grpSp>
      <p:sp>
        <p:nvSpPr>
          <p:cNvPr name="Freeform 99" id="99"/>
          <p:cNvSpPr/>
          <p:nvPr/>
        </p:nvSpPr>
        <p:spPr>
          <a:xfrm flipH="false" flipV="false" rot="0">
            <a:off x="635918" y="4552326"/>
            <a:ext cx="2759399" cy="1575575"/>
          </a:xfrm>
          <a:custGeom>
            <a:avLst/>
            <a:gdLst/>
            <a:ahLst/>
            <a:cxnLst/>
            <a:rect r="r" b="b" t="t" l="l"/>
            <a:pathLst>
              <a:path h="1575575" w="2759399">
                <a:moveTo>
                  <a:pt x="0" y="0"/>
                </a:moveTo>
                <a:lnTo>
                  <a:pt x="2759399" y="0"/>
                </a:lnTo>
                <a:lnTo>
                  <a:pt x="2759399" y="1575575"/>
                </a:lnTo>
                <a:lnTo>
                  <a:pt x="0" y="1575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314" b="-9078"/>
            </a:stretch>
          </a:blipFill>
        </p:spPr>
      </p:sp>
      <p:grpSp>
        <p:nvGrpSpPr>
          <p:cNvPr name="Group 100" id="100"/>
          <p:cNvGrpSpPr/>
          <p:nvPr/>
        </p:nvGrpSpPr>
        <p:grpSpPr>
          <a:xfrm rot="0">
            <a:off x="5512778" y="2105137"/>
            <a:ext cx="2773256" cy="296443"/>
            <a:chOff x="0" y="0"/>
            <a:chExt cx="3952918" cy="422541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3952918" cy="422541"/>
            </a:xfrm>
            <a:custGeom>
              <a:avLst/>
              <a:gdLst/>
              <a:ahLst/>
              <a:cxnLst/>
              <a:rect r="r" b="b" t="t" l="l"/>
              <a:pathLst>
                <a:path h="422541" w="3952918">
                  <a:moveTo>
                    <a:pt x="8375" y="0"/>
                  </a:moveTo>
                  <a:lnTo>
                    <a:pt x="3944543" y="0"/>
                  </a:lnTo>
                  <a:cubicBezTo>
                    <a:pt x="3949168" y="0"/>
                    <a:pt x="3952918" y="3750"/>
                    <a:pt x="3952918" y="8375"/>
                  </a:cubicBezTo>
                  <a:lnTo>
                    <a:pt x="3952918" y="414167"/>
                  </a:lnTo>
                  <a:cubicBezTo>
                    <a:pt x="3952918" y="418792"/>
                    <a:pt x="3949168" y="422541"/>
                    <a:pt x="3944543" y="422541"/>
                  </a:cubicBezTo>
                  <a:lnTo>
                    <a:pt x="8375" y="422541"/>
                  </a:lnTo>
                  <a:cubicBezTo>
                    <a:pt x="3750" y="422541"/>
                    <a:pt x="0" y="418792"/>
                    <a:pt x="0" y="414167"/>
                  </a:cubicBezTo>
                  <a:lnTo>
                    <a:pt x="0" y="8375"/>
                  </a:lnTo>
                  <a:cubicBezTo>
                    <a:pt x="0" y="3750"/>
                    <a:pt x="3750" y="0"/>
                    <a:pt x="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2" id="102"/>
            <p:cNvSpPr txBox="true"/>
            <p:nvPr/>
          </p:nvSpPr>
          <p:spPr>
            <a:xfrm>
              <a:off x="0" y="-28575"/>
              <a:ext cx="3952918" cy="451116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1865"/>
                </a:lnSpc>
              </a:pPr>
              <a:r>
                <a:rPr lang="en-US" sz="133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React.js + TypeScript + express js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13301990" y="2079811"/>
            <a:ext cx="1549357" cy="296443"/>
            <a:chOff x="0" y="0"/>
            <a:chExt cx="2208408" cy="422541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2208408" cy="422541"/>
            </a:xfrm>
            <a:custGeom>
              <a:avLst/>
              <a:gdLst/>
              <a:ahLst/>
              <a:cxnLst/>
              <a:rect r="r" b="b" t="t" l="l"/>
              <a:pathLst>
                <a:path h="422541" w="2208408">
                  <a:moveTo>
                    <a:pt x="14991" y="0"/>
                  </a:moveTo>
                  <a:lnTo>
                    <a:pt x="2193418" y="0"/>
                  </a:lnTo>
                  <a:cubicBezTo>
                    <a:pt x="2197394" y="0"/>
                    <a:pt x="2201207" y="1579"/>
                    <a:pt x="2204018" y="4391"/>
                  </a:cubicBezTo>
                  <a:cubicBezTo>
                    <a:pt x="2206829" y="7202"/>
                    <a:pt x="2208408" y="11015"/>
                    <a:pt x="2208408" y="14991"/>
                  </a:cubicBezTo>
                  <a:lnTo>
                    <a:pt x="2208408" y="407551"/>
                  </a:lnTo>
                  <a:cubicBezTo>
                    <a:pt x="2208408" y="411527"/>
                    <a:pt x="2206829" y="415340"/>
                    <a:pt x="2204018" y="418151"/>
                  </a:cubicBezTo>
                  <a:cubicBezTo>
                    <a:pt x="2201207" y="420962"/>
                    <a:pt x="2197394" y="422541"/>
                    <a:pt x="2193418" y="422541"/>
                  </a:cubicBezTo>
                  <a:lnTo>
                    <a:pt x="14991" y="422541"/>
                  </a:lnTo>
                  <a:cubicBezTo>
                    <a:pt x="11015" y="422541"/>
                    <a:pt x="7202" y="420962"/>
                    <a:pt x="4391" y="418151"/>
                  </a:cubicBezTo>
                  <a:cubicBezTo>
                    <a:pt x="1579" y="415340"/>
                    <a:pt x="0" y="411527"/>
                    <a:pt x="0" y="407551"/>
                  </a:cubicBezTo>
                  <a:lnTo>
                    <a:pt x="0" y="14991"/>
                  </a:lnTo>
                  <a:cubicBezTo>
                    <a:pt x="0" y="11015"/>
                    <a:pt x="1579" y="7202"/>
                    <a:pt x="4391" y="4391"/>
                  </a:cubicBezTo>
                  <a:cubicBezTo>
                    <a:pt x="7202" y="1579"/>
                    <a:pt x="11015" y="0"/>
                    <a:pt x="1499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5" id="105"/>
            <p:cNvSpPr txBox="true"/>
            <p:nvPr/>
          </p:nvSpPr>
          <p:spPr>
            <a:xfrm>
              <a:off x="0" y="-28575"/>
              <a:ext cx="2208408" cy="451116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1865"/>
                </a:lnSpc>
              </a:pPr>
              <a:r>
                <a:rPr lang="en-US" sz="133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Fast API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2604400" y="1317653"/>
            <a:ext cx="2805588" cy="563666"/>
            <a:chOff x="0" y="0"/>
            <a:chExt cx="1871771" cy="376054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1871771" cy="376054"/>
            </a:xfrm>
            <a:custGeom>
              <a:avLst/>
              <a:gdLst/>
              <a:ahLst/>
              <a:cxnLst/>
              <a:rect r="r" b="b" t="t" l="l"/>
              <a:pathLst>
                <a:path h="376054" w="1871771">
                  <a:moveTo>
                    <a:pt x="55189" y="0"/>
                  </a:moveTo>
                  <a:lnTo>
                    <a:pt x="1816582" y="0"/>
                  </a:lnTo>
                  <a:cubicBezTo>
                    <a:pt x="1847062" y="0"/>
                    <a:pt x="1871771" y="24709"/>
                    <a:pt x="1871771" y="55189"/>
                  </a:cubicBezTo>
                  <a:lnTo>
                    <a:pt x="1871771" y="320865"/>
                  </a:lnTo>
                  <a:cubicBezTo>
                    <a:pt x="1871771" y="335502"/>
                    <a:pt x="1865956" y="349539"/>
                    <a:pt x="1855606" y="359889"/>
                  </a:cubicBezTo>
                  <a:cubicBezTo>
                    <a:pt x="1845256" y="370239"/>
                    <a:pt x="1831219" y="376054"/>
                    <a:pt x="1816582" y="376054"/>
                  </a:cubicBezTo>
                  <a:lnTo>
                    <a:pt x="55189" y="376054"/>
                  </a:lnTo>
                  <a:cubicBezTo>
                    <a:pt x="40552" y="376054"/>
                    <a:pt x="26515" y="370239"/>
                    <a:pt x="16165" y="359889"/>
                  </a:cubicBezTo>
                  <a:cubicBezTo>
                    <a:pt x="5815" y="349539"/>
                    <a:pt x="0" y="335502"/>
                    <a:pt x="0" y="320865"/>
                  </a:cubicBezTo>
                  <a:lnTo>
                    <a:pt x="0" y="55189"/>
                  </a:lnTo>
                  <a:cubicBezTo>
                    <a:pt x="0" y="40552"/>
                    <a:pt x="5815" y="26515"/>
                    <a:pt x="16165" y="16165"/>
                  </a:cubicBezTo>
                  <a:cubicBezTo>
                    <a:pt x="26515" y="5815"/>
                    <a:pt x="40552" y="0"/>
                    <a:pt x="55189" y="0"/>
                  </a:cubicBezTo>
                  <a:close/>
                </a:path>
              </a:pathLst>
            </a:custGeom>
            <a:solidFill>
              <a:srgbClr val="F86ABC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1871771" cy="41415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797"/>
                </a:lnSpc>
              </a:pPr>
              <a:r>
                <a:rPr lang="en-US" sz="199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Backend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5496611" y="1317653"/>
            <a:ext cx="2805588" cy="563666"/>
            <a:chOff x="0" y="0"/>
            <a:chExt cx="1871771" cy="376054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1871771" cy="376054"/>
            </a:xfrm>
            <a:custGeom>
              <a:avLst/>
              <a:gdLst/>
              <a:ahLst/>
              <a:cxnLst/>
              <a:rect r="r" b="b" t="t" l="l"/>
              <a:pathLst>
                <a:path h="376054" w="1871771">
                  <a:moveTo>
                    <a:pt x="55189" y="0"/>
                  </a:moveTo>
                  <a:lnTo>
                    <a:pt x="1816582" y="0"/>
                  </a:lnTo>
                  <a:cubicBezTo>
                    <a:pt x="1847062" y="0"/>
                    <a:pt x="1871771" y="24709"/>
                    <a:pt x="1871771" y="55189"/>
                  </a:cubicBezTo>
                  <a:lnTo>
                    <a:pt x="1871771" y="320865"/>
                  </a:lnTo>
                  <a:cubicBezTo>
                    <a:pt x="1871771" y="335502"/>
                    <a:pt x="1865956" y="349539"/>
                    <a:pt x="1855606" y="359889"/>
                  </a:cubicBezTo>
                  <a:cubicBezTo>
                    <a:pt x="1845256" y="370239"/>
                    <a:pt x="1831219" y="376054"/>
                    <a:pt x="1816582" y="376054"/>
                  </a:cubicBezTo>
                  <a:lnTo>
                    <a:pt x="55189" y="376054"/>
                  </a:lnTo>
                  <a:cubicBezTo>
                    <a:pt x="40552" y="376054"/>
                    <a:pt x="26515" y="370239"/>
                    <a:pt x="16165" y="359889"/>
                  </a:cubicBezTo>
                  <a:cubicBezTo>
                    <a:pt x="5815" y="349539"/>
                    <a:pt x="0" y="335502"/>
                    <a:pt x="0" y="320865"/>
                  </a:cubicBezTo>
                  <a:lnTo>
                    <a:pt x="0" y="55189"/>
                  </a:lnTo>
                  <a:cubicBezTo>
                    <a:pt x="0" y="40552"/>
                    <a:pt x="5815" y="26515"/>
                    <a:pt x="16165" y="16165"/>
                  </a:cubicBezTo>
                  <a:cubicBezTo>
                    <a:pt x="26515" y="5815"/>
                    <a:pt x="40552" y="0"/>
                    <a:pt x="55189" y="0"/>
                  </a:cubicBezTo>
                  <a:close/>
                </a:path>
              </a:pathLst>
            </a:custGeom>
            <a:solidFill>
              <a:srgbClr val="F86ABC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1871771" cy="41415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797"/>
                </a:lnSpc>
              </a:pPr>
              <a:r>
                <a:rPr lang="en-US" sz="199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Frontend</a:t>
              </a:r>
            </a:p>
          </p:txBody>
        </p:sp>
      </p:grpSp>
      <p:sp>
        <p:nvSpPr>
          <p:cNvPr name="TextBox 112" id="112"/>
          <p:cNvSpPr txBox="true"/>
          <p:nvPr/>
        </p:nvSpPr>
        <p:spPr>
          <a:xfrm rot="0">
            <a:off x="9322329" y="5177932"/>
            <a:ext cx="859295" cy="25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ctrl+alt+c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9372084" y="6958602"/>
            <a:ext cx="871391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ctrl+alt+8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9169535" y="8643772"/>
            <a:ext cx="1081216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ctrl+shift+8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9162259" y="7845103"/>
            <a:ext cx="1081216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ctrl+shift+o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8814180" y="4245186"/>
            <a:ext cx="1436571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StartCodeGenie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4940398" y="4061019"/>
            <a:ext cx="873271" cy="22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"/>
              </a:lnSpc>
            </a:pPr>
            <a:r>
              <a:rPr lang="en-US" sz="13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Response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5369154" y="9459986"/>
            <a:ext cx="2580786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 in output panel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3735410" y="5071762"/>
            <a:ext cx="873271" cy="22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"/>
              </a:lnSpc>
            </a:pPr>
            <a:r>
              <a:rPr lang="en-US" sz="13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Response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6515401" y="47986"/>
            <a:ext cx="7561268" cy="97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7"/>
              </a:lnSpc>
            </a:pPr>
            <a:r>
              <a:rPr lang="en-US" sz="564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Architecture Diagram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1028700" y="333096"/>
            <a:ext cx="2901140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5"/>
              </a:lnSpc>
            </a:pPr>
            <a:r>
              <a:rPr lang="en-US" b="true" sz="1700" spc="204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CODE GENIE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" r="-28711" b="-29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9540" y="3638334"/>
            <a:ext cx="12759672" cy="2598333"/>
          </a:xfrm>
          <a:custGeom>
            <a:avLst/>
            <a:gdLst/>
            <a:ahLst/>
            <a:cxnLst/>
            <a:rect r="r" b="b" t="t" l="l"/>
            <a:pathLst>
              <a:path h="2598333" w="12759672">
                <a:moveTo>
                  <a:pt x="0" y="0"/>
                </a:moveTo>
                <a:lnTo>
                  <a:pt x="12759672" y="0"/>
                </a:lnTo>
                <a:lnTo>
                  <a:pt x="12759672" y="2598334"/>
                </a:lnTo>
                <a:lnTo>
                  <a:pt x="0" y="259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5580" y="2688398"/>
            <a:ext cx="4876103" cy="4498205"/>
          </a:xfrm>
          <a:custGeom>
            <a:avLst/>
            <a:gdLst/>
            <a:ahLst/>
            <a:cxnLst/>
            <a:rect r="r" b="b" t="t" l="l"/>
            <a:pathLst>
              <a:path h="4498205" w="4876103">
                <a:moveTo>
                  <a:pt x="0" y="0"/>
                </a:moveTo>
                <a:lnTo>
                  <a:pt x="4876103" y="0"/>
                </a:lnTo>
                <a:lnTo>
                  <a:pt x="4876103" y="4498206"/>
                </a:lnTo>
                <a:lnTo>
                  <a:pt x="0" y="4498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-347729" y="6984115"/>
            <a:ext cx="4974276" cy="3996844"/>
            <a:chOff x="0" y="0"/>
            <a:chExt cx="6632368" cy="5329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703581" y="2979121"/>
              <a:ext cx="782689" cy="781711"/>
            </a:xfrm>
            <a:custGeom>
              <a:avLst/>
              <a:gdLst/>
              <a:ahLst/>
              <a:cxnLst/>
              <a:rect r="r" b="b" t="t" l="l"/>
              <a:pathLst>
                <a:path h="781711" w="782689">
                  <a:moveTo>
                    <a:pt x="0" y="0"/>
                  </a:moveTo>
                  <a:lnTo>
                    <a:pt x="782689" y="0"/>
                  </a:lnTo>
                  <a:lnTo>
                    <a:pt x="782689" y="781711"/>
                  </a:lnTo>
                  <a:lnTo>
                    <a:pt x="0" y="78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1694199"/>
              <a:ext cx="3634926" cy="3634926"/>
            </a:xfrm>
            <a:custGeom>
              <a:avLst/>
              <a:gdLst/>
              <a:ahLst/>
              <a:cxnLst/>
              <a:rect r="r" b="b" t="t" l="l"/>
              <a:pathLst>
                <a:path h="3634926" w="3634926">
                  <a:moveTo>
                    <a:pt x="0" y="0"/>
                  </a:moveTo>
                  <a:lnTo>
                    <a:pt x="3634926" y="0"/>
                  </a:lnTo>
                  <a:lnTo>
                    <a:pt x="3634926" y="3634926"/>
                  </a:lnTo>
                  <a:lnTo>
                    <a:pt x="0" y="363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009204" y="1267342"/>
              <a:ext cx="623163" cy="622384"/>
            </a:xfrm>
            <a:custGeom>
              <a:avLst/>
              <a:gdLst/>
              <a:ahLst/>
              <a:cxnLst/>
              <a:rect r="r" b="b" t="t" l="l"/>
              <a:pathLst>
                <a:path h="622384" w="623163">
                  <a:moveTo>
                    <a:pt x="0" y="0"/>
                  </a:moveTo>
                  <a:lnTo>
                    <a:pt x="623164" y="0"/>
                  </a:lnTo>
                  <a:lnTo>
                    <a:pt x="623164" y="622385"/>
                  </a:lnTo>
                  <a:lnTo>
                    <a:pt x="0" y="622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17463" y="0"/>
              <a:ext cx="861001" cy="859925"/>
            </a:xfrm>
            <a:custGeom>
              <a:avLst/>
              <a:gdLst/>
              <a:ahLst/>
              <a:cxnLst/>
              <a:rect r="r" b="b" t="t" l="l"/>
              <a:pathLst>
                <a:path h="859925" w="861001">
                  <a:moveTo>
                    <a:pt x="0" y="0"/>
                  </a:moveTo>
                  <a:lnTo>
                    <a:pt x="861001" y="0"/>
                  </a:lnTo>
                  <a:lnTo>
                    <a:pt x="861001" y="859925"/>
                  </a:lnTo>
                  <a:lnTo>
                    <a:pt x="0" y="85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20193" y="-650726"/>
            <a:ext cx="4581093" cy="3741584"/>
            <a:chOff x="0" y="0"/>
            <a:chExt cx="6108124" cy="49887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14299" y="4093306"/>
              <a:ext cx="896594" cy="895473"/>
            </a:xfrm>
            <a:custGeom>
              <a:avLst/>
              <a:gdLst/>
              <a:ahLst/>
              <a:cxnLst/>
              <a:rect r="r" b="b" t="t" l="l"/>
              <a:pathLst>
                <a:path h="895473" w="896594">
                  <a:moveTo>
                    <a:pt x="0" y="0"/>
                  </a:moveTo>
                  <a:lnTo>
                    <a:pt x="896595" y="0"/>
                  </a:lnTo>
                  <a:lnTo>
                    <a:pt x="896595" y="895473"/>
                  </a:lnTo>
                  <a:lnTo>
                    <a:pt x="0" y="89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25654" y="0"/>
              <a:ext cx="3599423" cy="4155179"/>
            </a:xfrm>
            <a:custGeom>
              <a:avLst/>
              <a:gdLst/>
              <a:ahLst/>
              <a:cxnLst/>
              <a:rect r="r" b="b" t="t" l="l"/>
              <a:pathLst>
                <a:path h="4155179" w="3599423">
                  <a:moveTo>
                    <a:pt x="0" y="0"/>
                  </a:moveTo>
                  <a:lnTo>
                    <a:pt x="3599423" y="0"/>
                  </a:lnTo>
                  <a:lnTo>
                    <a:pt x="3599423" y="4155179"/>
                  </a:lnTo>
                  <a:lnTo>
                    <a:pt x="0" y="415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615271"/>
              <a:ext cx="713732" cy="712840"/>
            </a:xfrm>
            <a:custGeom>
              <a:avLst/>
              <a:gdLst/>
              <a:ahLst/>
              <a:cxnLst/>
              <a:rect r="r" b="b" t="t" l="l"/>
              <a:pathLst>
                <a:path h="712840" w="713732">
                  <a:moveTo>
                    <a:pt x="0" y="0"/>
                  </a:moveTo>
                  <a:lnTo>
                    <a:pt x="713732" y="0"/>
                  </a:lnTo>
                  <a:lnTo>
                    <a:pt x="713732" y="712840"/>
                  </a:lnTo>
                  <a:lnTo>
                    <a:pt x="0" y="712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625077" y="3209110"/>
              <a:ext cx="483047" cy="482443"/>
            </a:xfrm>
            <a:custGeom>
              <a:avLst/>
              <a:gdLst/>
              <a:ahLst/>
              <a:cxnLst/>
              <a:rect r="r" b="b" t="t" l="l"/>
              <a:pathLst>
                <a:path h="482443" w="483047">
                  <a:moveTo>
                    <a:pt x="0" y="0"/>
                  </a:moveTo>
                  <a:lnTo>
                    <a:pt x="483047" y="0"/>
                  </a:lnTo>
                  <a:lnTo>
                    <a:pt x="483047" y="482443"/>
                  </a:lnTo>
                  <a:lnTo>
                    <a:pt x="0" y="48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967655" y="4223556"/>
            <a:ext cx="10481597" cy="161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28"/>
              </a:lnSpc>
              <a:spcBef>
                <a:spcPct val="0"/>
              </a:spcBef>
            </a:pPr>
            <a:r>
              <a:rPr lang="en-US" b="true" sz="11871">
                <a:solidFill>
                  <a:srgbClr val="FFFFFF"/>
                </a:solidFill>
                <a:latin typeface="Nunito Heavy"/>
                <a:ea typeface="Nunito Heavy"/>
                <a:cs typeface="Nunito Heavy"/>
                <a:sym typeface="Nunito Heavy"/>
              </a:rPr>
              <a:t>Code Blocks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033659"/>
            <a:ext cx="7663410" cy="1275790"/>
            <a:chOff x="0" y="0"/>
            <a:chExt cx="2018347" cy="336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8347" cy="336011"/>
            </a:xfrm>
            <a:custGeom>
              <a:avLst/>
              <a:gdLst/>
              <a:ahLst/>
              <a:cxnLst/>
              <a:rect r="r" b="b" t="t" l="l"/>
              <a:pathLst>
                <a:path h="336011" w="2018347">
                  <a:moveTo>
                    <a:pt x="65666" y="0"/>
                  </a:moveTo>
                  <a:lnTo>
                    <a:pt x="1952681" y="0"/>
                  </a:lnTo>
                  <a:cubicBezTo>
                    <a:pt x="1988947" y="0"/>
                    <a:pt x="2018347" y="29400"/>
                    <a:pt x="2018347" y="65666"/>
                  </a:cubicBezTo>
                  <a:lnTo>
                    <a:pt x="2018347" y="270345"/>
                  </a:lnTo>
                  <a:cubicBezTo>
                    <a:pt x="2018347" y="306611"/>
                    <a:pt x="1988947" y="336011"/>
                    <a:pt x="1952681" y="336011"/>
                  </a:cubicBezTo>
                  <a:lnTo>
                    <a:pt x="65666" y="336011"/>
                  </a:lnTo>
                  <a:cubicBezTo>
                    <a:pt x="29400" y="336011"/>
                    <a:pt x="0" y="306611"/>
                    <a:pt x="0" y="270345"/>
                  </a:cubicBezTo>
                  <a:lnTo>
                    <a:pt x="0" y="65666"/>
                  </a:lnTo>
                  <a:cubicBezTo>
                    <a:pt x="0" y="29400"/>
                    <a:pt x="29400" y="0"/>
                    <a:pt x="65666" y="0"/>
                  </a:cubicBezTo>
                  <a:close/>
                </a:path>
              </a:pathLst>
            </a:custGeom>
            <a:solidFill>
              <a:srgbClr val="B49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018347" cy="355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2685" y="7176320"/>
            <a:ext cx="990468" cy="9904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291144"/>
            <a:ext cx="7663410" cy="1275790"/>
            <a:chOff x="0" y="0"/>
            <a:chExt cx="2018347" cy="3360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8347" cy="336011"/>
            </a:xfrm>
            <a:custGeom>
              <a:avLst/>
              <a:gdLst/>
              <a:ahLst/>
              <a:cxnLst/>
              <a:rect r="r" b="b" t="t" l="l"/>
              <a:pathLst>
                <a:path h="336011" w="2018347">
                  <a:moveTo>
                    <a:pt x="65666" y="0"/>
                  </a:moveTo>
                  <a:lnTo>
                    <a:pt x="1952681" y="0"/>
                  </a:lnTo>
                  <a:cubicBezTo>
                    <a:pt x="1988947" y="0"/>
                    <a:pt x="2018347" y="29400"/>
                    <a:pt x="2018347" y="65666"/>
                  </a:cubicBezTo>
                  <a:lnTo>
                    <a:pt x="2018347" y="270345"/>
                  </a:lnTo>
                  <a:cubicBezTo>
                    <a:pt x="2018347" y="306611"/>
                    <a:pt x="1988947" y="336011"/>
                    <a:pt x="1952681" y="336011"/>
                  </a:cubicBezTo>
                  <a:lnTo>
                    <a:pt x="65666" y="336011"/>
                  </a:lnTo>
                  <a:cubicBezTo>
                    <a:pt x="29400" y="336011"/>
                    <a:pt x="0" y="306611"/>
                    <a:pt x="0" y="270345"/>
                  </a:cubicBezTo>
                  <a:lnTo>
                    <a:pt x="0" y="65666"/>
                  </a:lnTo>
                  <a:cubicBezTo>
                    <a:pt x="0" y="29400"/>
                    <a:pt x="29400" y="0"/>
                    <a:pt x="65666" y="0"/>
                  </a:cubicBezTo>
                  <a:close/>
                </a:path>
              </a:pathLst>
            </a:custGeom>
            <a:solidFill>
              <a:srgbClr val="B49C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018347" cy="355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2685" y="5433805"/>
            <a:ext cx="990468" cy="9904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3548628"/>
            <a:ext cx="7663410" cy="1275790"/>
            <a:chOff x="0" y="0"/>
            <a:chExt cx="2018347" cy="3360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18347" cy="336011"/>
            </a:xfrm>
            <a:custGeom>
              <a:avLst/>
              <a:gdLst/>
              <a:ahLst/>
              <a:cxnLst/>
              <a:rect r="r" b="b" t="t" l="l"/>
              <a:pathLst>
                <a:path h="336011" w="2018347">
                  <a:moveTo>
                    <a:pt x="65666" y="0"/>
                  </a:moveTo>
                  <a:lnTo>
                    <a:pt x="1952681" y="0"/>
                  </a:lnTo>
                  <a:cubicBezTo>
                    <a:pt x="1988947" y="0"/>
                    <a:pt x="2018347" y="29400"/>
                    <a:pt x="2018347" y="65666"/>
                  </a:cubicBezTo>
                  <a:lnTo>
                    <a:pt x="2018347" y="270345"/>
                  </a:lnTo>
                  <a:cubicBezTo>
                    <a:pt x="2018347" y="306611"/>
                    <a:pt x="1988947" y="336011"/>
                    <a:pt x="1952681" y="336011"/>
                  </a:cubicBezTo>
                  <a:lnTo>
                    <a:pt x="65666" y="336011"/>
                  </a:lnTo>
                  <a:cubicBezTo>
                    <a:pt x="29400" y="336011"/>
                    <a:pt x="0" y="306611"/>
                    <a:pt x="0" y="270345"/>
                  </a:cubicBezTo>
                  <a:lnTo>
                    <a:pt x="0" y="65666"/>
                  </a:lnTo>
                  <a:cubicBezTo>
                    <a:pt x="0" y="29400"/>
                    <a:pt x="29400" y="0"/>
                    <a:pt x="65666" y="0"/>
                  </a:cubicBezTo>
                  <a:close/>
                </a:path>
              </a:pathLst>
            </a:custGeom>
            <a:solidFill>
              <a:srgbClr val="B49C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018347" cy="355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2685" y="3691290"/>
            <a:ext cx="990468" cy="9904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8776174"/>
            <a:ext cx="7663410" cy="1275790"/>
            <a:chOff x="0" y="0"/>
            <a:chExt cx="2018347" cy="3360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18347" cy="336011"/>
            </a:xfrm>
            <a:custGeom>
              <a:avLst/>
              <a:gdLst/>
              <a:ahLst/>
              <a:cxnLst/>
              <a:rect r="r" b="b" t="t" l="l"/>
              <a:pathLst>
                <a:path h="336011" w="2018347">
                  <a:moveTo>
                    <a:pt x="65666" y="0"/>
                  </a:moveTo>
                  <a:lnTo>
                    <a:pt x="1952681" y="0"/>
                  </a:lnTo>
                  <a:cubicBezTo>
                    <a:pt x="1988947" y="0"/>
                    <a:pt x="2018347" y="29400"/>
                    <a:pt x="2018347" y="65666"/>
                  </a:cubicBezTo>
                  <a:lnTo>
                    <a:pt x="2018347" y="270345"/>
                  </a:lnTo>
                  <a:cubicBezTo>
                    <a:pt x="2018347" y="306611"/>
                    <a:pt x="1988947" y="336011"/>
                    <a:pt x="1952681" y="336011"/>
                  </a:cubicBezTo>
                  <a:lnTo>
                    <a:pt x="65666" y="336011"/>
                  </a:lnTo>
                  <a:cubicBezTo>
                    <a:pt x="29400" y="336011"/>
                    <a:pt x="0" y="306611"/>
                    <a:pt x="0" y="270345"/>
                  </a:cubicBezTo>
                  <a:lnTo>
                    <a:pt x="0" y="65666"/>
                  </a:lnTo>
                  <a:cubicBezTo>
                    <a:pt x="0" y="29400"/>
                    <a:pt x="29400" y="0"/>
                    <a:pt x="65666" y="0"/>
                  </a:cubicBezTo>
                  <a:close/>
                </a:path>
              </a:pathLst>
            </a:custGeom>
            <a:solidFill>
              <a:srgbClr val="B49C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018347" cy="355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42685" y="8918835"/>
            <a:ext cx="990468" cy="99046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0" y="0"/>
            <a:ext cx="746408" cy="10287000"/>
            <a:chOff x="0" y="0"/>
            <a:chExt cx="196585" cy="27093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65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6585">
                  <a:moveTo>
                    <a:pt x="0" y="0"/>
                  </a:moveTo>
                  <a:lnTo>
                    <a:pt x="196585" y="0"/>
                  </a:lnTo>
                  <a:lnTo>
                    <a:pt x="19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9C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96585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52667" y="3281369"/>
            <a:ext cx="3086100" cy="308610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2C7FF"/>
            </a:solidFill>
            <a:ln w="38100" cap="rnd">
              <a:solidFill>
                <a:srgbClr val="C52FF2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4"/>
                </a:lnSpc>
              </a:pPr>
              <a:r>
                <a:rPr lang="en-US" sz="28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Built a Functional VS Code Extension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50374" y="7419174"/>
            <a:ext cx="1175090" cy="49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b="true">
                <a:solidFill>
                  <a:srgbClr val="2E2E2E"/>
                </a:solidFill>
                <a:latin typeface="Nourd Bold"/>
                <a:ea typeface="Nourd Bold"/>
                <a:cs typeface="Nourd Bold"/>
                <a:sym typeface="Nourd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1324" y="5676658"/>
            <a:ext cx="1175090" cy="49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b="true">
                <a:solidFill>
                  <a:srgbClr val="2E2E2E"/>
                </a:solidFill>
                <a:latin typeface="Nourd Bold"/>
                <a:ea typeface="Nourd Bold"/>
                <a:cs typeface="Nourd Bold"/>
                <a:sym typeface="Nourd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06459" y="3736094"/>
            <a:ext cx="587432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Installing and running Deepseek Coder model Locally.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1324" y="3934143"/>
            <a:ext cx="1175090" cy="49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b="true">
                <a:solidFill>
                  <a:srgbClr val="2E2E2E"/>
                </a:solidFill>
                <a:latin typeface="Nourd Bold"/>
                <a:ea typeface="Nourd Bold"/>
                <a:cs typeface="Nourd Bold"/>
                <a:sym typeface="Nourd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1419" y="824914"/>
            <a:ext cx="7621097" cy="240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6"/>
              </a:lnSpc>
            </a:pPr>
            <a:r>
              <a:rPr lang="en-US" sz="7939">
                <a:solidFill>
                  <a:srgbClr val="2E2E2E"/>
                </a:solidFill>
                <a:latin typeface="Nourd"/>
                <a:ea typeface="Nourd"/>
                <a:cs typeface="Nourd"/>
                <a:sym typeface="Nourd"/>
              </a:rPr>
              <a:t>Roadblocks and breakthroughs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333096"/>
            <a:ext cx="2901140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5"/>
              </a:lnSpc>
            </a:pPr>
            <a:r>
              <a:rPr lang="en-US" b="true" sz="1700" spc="204">
                <a:solidFill>
                  <a:srgbClr val="2E2E2E"/>
                </a:solidFill>
                <a:latin typeface="Nourd Bold"/>
                <a:ea typeface="Nourd Bold"/>
                <a:cs typeface="Nourd Bold"/>
                <a:sym typeface="Nourd Bold"/>
              </a:rPr>
              <a:t>CODE GENIE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06459" y="5629033"/>
            <a:ext cx="56182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Handling Multi-language support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606459" y="7247259"/>
            <a:ext cx="561825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Fine-tuning prompts for optimal model output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50374" y="9161689"/>
            <a:ext cx="117509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b="true">
                <a:solidFill>
                  <a:srgbClr val="2E2E2E"/>
                </a:solidFill>
                <a:latin typeface="Nourd Bold"/>
                <a:ea typeface="Nourd Bold"/>
                <a:cs typeface="Nourd Bold"/>
                <a:sym typeface="Nourd 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606459" y="8989775"/>
            <a:ext cx="56182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Implementing ngrok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38649" y="824914"/>
            <a:ext cx="8549351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26"/>
              </a:lnSpc>
            </a:pPr>
            <a:r>
              <a:rPr lang="en-US" sz="7939">
                <a:solidFill>
                  <a:srgbClr val="2E2E2E"/>
                </a:solidFill>
                <a:latin typeface="Nourd"/>
                <a:ea typeface="Nourd"/>
                <a:cs typeface="Nourd"/>
                <a:sym typeface="Nourd"/>
              </a:rPr>
              <a:t>Code Genie’s Key Achievements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9923" y="6651175"/>
            <a:ext cx="6969377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1025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 Command Palette Actions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1025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Multi-Language Support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4500842" y="3281369"/>
            <a:ext cx="3086100" cy="3086100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ED4"/>
            </a:solidFill>
            <a:ln w="38100" cap="rnd">
              <a:solidFill>
                <a:srgbClr val="FFD600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4"/>
                </a:lnSpc>
              </a:pPr>
              <a:r>
                <a:rPr lang="en-US" sz="28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Integrated DeepSeek Coder Locally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738649" y="8166788"/>
            <a:ext cx="8153819" cy="1523682"/>
            <a:chOff x="0" y="0"/>
            <a:chExt cx="2147508" cy="40129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147508" cy="401299"/>
            </a:xfrm>
            <a:custGeom>
              <a:avLst/>
              <a:gdLst/>
              <a:ahLst/>
              <a:cxnLst/>
              <a:rect r="r" b="b" t="t" l="l"/>
              <a:pathLst>
                <a:path h="401299" w="2147508">
                  <a:moveTo>
                    <a:pt x="48424" y="0"/>
                  </a:moveTo>
                  <a:lnTo>
                    <a:pt x="2099084" y="0"/>
                  </a:lnTo>
                  <a:cubicBezTo>
                    <a:pt x="2125828" y="0"/>
                    <a:pt x="2147508" y="21680"/>
                    <a:pt x="2147508" y="48424"/>
                  </a:cubicBezTo>
                  <a:lnTo>
                    <a:pt x="2147508" y="352875"/>
                  </a:lnTo>
                  <a:cubicBezTo>
                    <a:pt x="2147508" y="379619"/>
                    <a:pt x="2125828" y="401299"/>
                    <a:pt x="2099084" y="401299"/>
                  </a:cubicBezTo>
                  <a:lnTo>
                    <a:pt x="48424" y="401299"/>
                  </a:lnTo>
                  <a:cubicBezTo>
                    <a:pt x="35581" y="401299"/>
                    <a:pt x="23264" y="396197"/>
                    <a:pt x="14183" y="387116"/>
                  </a:cubicBezTo>
                  <a:cubicBezTo>
                    <a:pt x="5102" y="378035"/>
                    <a:pt x="0" y="365718"/>
                    <a:pt x="0" y="352875"/>
                  </a:cubicBezTo>
                  <a:lnTo>
                    <a:pt x="0" y="48424"/>
                  </a:lnTo>
                  <a:cubicBezTo>
                    <a:pt x="0" y="21680"/>
                    <a:pt x="21680" y="0"/>
                    <a:pt x="48424" y="0"/>
                  </a:cubicBezTo>
                  <a:close/>
                </a:path>
              </a:pathLst>
            </a:custGeom>
            <a:solidFill>
              <a:srgbClr val="FFDE80"/>
            </a:solidFill>
            <a:ln w="38100" cap="rnd">
              <a:solidFill>
                <a:srgbClr val="FFBF0A"/>
              </a:solidFill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2147508" cy="43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Integrated intelligent actions like auto-completion, code optimization, and fill-in-the-middle debugging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0571" y="6222029"/>
            <a:ext cx="5606857" cy="4064971"/>
          </a:xfrm>
          <a:custGeom>
            <a:avLst/>
            <a:gdLst/>
            <a:ahLst/>
            <a:cxnLst/>
            <a:rect r="r" b="b" t="t" l="l"/>
            <a:pathLst>
              <a:path h="4064971" w="5606857">
                <a:moveTo>
                  <a:pt x="0" y="0"/>
                </a:moveTo>
                <a:lnTo>
                  <a:pt x="5606858" y="0"/>
                </a:lnTo>
                <a:lnTo>
                  <a:pt x="5606858" y="4064971"/>
                </a:lnTo>
                <a:lnTo>
                  <a:pt x="0" y="406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3373" y="815887"/>
            <a:ext cx="7541254" cy="123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6"/>
              </a:lnSpc>
            </a:pPr>
            <a:r>
              <a:rPr lang="en-US" sz="10324" spc="-392">
                <a:solidFill>
                  <a:srgbClr val="2E2E2E"/>
                </a:solidFill>
                <a:latin typeface="Nourd"/>
                <a:ea typeface="Nourd"/>
                <a:cs typeface="Nourd"/>
                <a:sym typeface="Nour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62445" y="2836545"/>
            <a:ext cx="11512678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We successfully built a VS Code extension using the DeepSeek Coder model locally, enabling features like code suggestions, debugging, and more — all without relying on the cloud.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9337">
            <a:off x="13955413" y="3513143"/>
            <a:ext cx="4234757" cy="4208290"/>
          </a:xfrm>
          <a:custGeom>
            <a:avLst/>
            <a:gdLst/>
            <a:ahLst/>
            <a:cxnLst/>
            <a:rect r="r" b="b" t="t" l="l"/>
            <a:pathLst>
              <a:path h="4208290" w="4234757">
                <a:moveTo>
                  <a:pt x="0" y="0"/>
                </a:moveTo>
                <a:lnTo>
                  <a:pt x="4234757" y="0"/>
                </a:lnTo>
                <a:lnTo>
                  <a:pt x="4234757" y="4208290"/>
                </a:lnTo>
                <a:lnTo>
                  <a:pt x="0" y="420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51583">
            <a:off x="507859" y="2144476"/>
            <a:ext cx="3603550" cy="3020860"/>
          </a:xfrm>
          <a:custGeom>
            <a:avLst/>
            <a:gdLst/>
            <a:ahLst/>
            <a:cxnLst/>
            <a:rect r="r" b="b" t="t" l="l"/>
            <a:pathLst>
              <a:path h="3020860" w="3603550">
                <a:moveTo>
                  <a:pt x="0" y="0"/>
                </a:moveTo>
                <a:lnTo>
                  <a:pt x="3603550" y="0"/>
                </a:lnTo>
                <a:lnTo>
                  <a:pt x="3603550" y="3020860"/>
                </a:lnTo>
                <a:lnTo>
                  <a:pt x="0" y="302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34604" y="2920961"/>
            <a:ext cx="12018792" cy="434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00"/>
              </a:lnSpc>
            </a:pPr>
            <a:r>
              <a:rPr lang="en-US" sz="18954" spc="-1080">
                <a:solidFill>
                  <a:srgbClr val="2E2E2E"/>
                </a:solidFill>
                <a:latin typeface="Nourd"/>
                <a:ea typeface="Nourd"/>
                <a:cs typeface="Nourd"/>
                <a:sym typeface="Nourd"/>
              </a:rPr>
              <a:t>Thank You So Much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7883" y="914121"/>
            <a:ext cx="2901140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5"/>
              </a:lnSpc>
            </a:pPr>
            <a:r>
              <a:rPr lang="en-US" b="true" sz="1700" spc="204">
                <a:solidFill>
                  <a:srgbClr val="2E2E2E"/>
                </a:solidFill>
                <a:latin typeface="Nourd Bold"/>
                <a:ea typeface="Nourd Bold"/>
                <a:cs typeface="Nourd Bold"/>
                <a:sym typeface="Nourd Bold"/>
              </a:rPr>
              <a:t>CODEGENIE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DAGovDB5SG4</dc:identifier>
  <dcterms:modified xsi:type="dcterms:W3CDTF">2011-08-01T06:04:30Z</dcterms:modified>
  <cp:revision>1</cp:revision>
  <dc:title>Palak Jain</dc:title>
</cp:coreProperties>
</file>